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58" r:id="rId3"/>
    <p:sldMasterId id="2147483672" r:id="rId4"/>
  </p:sldMasterIdLst>
  <p:notesMasterIdLst>
    <p:notesMasterId r:id="rId19"/>
  </p:notesMasterIdLst>
  <p:sldIdLst>
    <p:sldId id="257" r:id="rId5"/>
    <p:sldId id="258" r:id="rId6"/>
    <p:sldId id="259" r:id="rId7"/>
    <p:sldId id="260" r:id="rId8"/>
    <p:sldId id="261" r:id="rId9"/>
    <p:sldId id="262" r:id="rId10"/>
    <p:sldId id="273" r:id="rId11"/>
    <p:sldId id="264" r:id="rId12"/>
    <p:sldId id="266" r:id="rId13"/>
    <p:sldId id="265" r:id="rId14"/>
    <p:sldId id="270" r:id="rId15"/>
    <p:sldId id="275" r:id="rId16"/>
    <p:sldId id="272"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00A9E0"/>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8" autoAdjust="0"/>
    <p:restoredTop sz="94660"/>
  </p:normalViewPr>
  <p:slideViewPr>
    <p:cSldViewPr showGuides="1">
      <p:cViewPr>
        <p:scale>
          <a:sx n="74" d="100"/>
          <a:sy n="74" d="100"/>
        </p:scale>
        <p:origin x="-1746" y="198"/>
      </p:cViewPr>
      <p:guideLst>
        <p:guide orient="horz" pos="2160"/>
        <p:guide pos="232"/>
        <p:guide pos="55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77719-2101-4365-A35A-CECE9566D21E}" type="datetimeFigureOut">
              <a:rPr lang="en-GB" smtClean="0"/>
              <a:t>26/05/2020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27BCA-3C35-4450-88AD-1D6BAB69DA9B}" type="slidenum">
              <a:rPr lang="en-GB" smtClean="0"/>
              <a:t>‹#›</a:t>
            </a:fld>
            <a:endParaRPr lang="en-GB"/>
          </a:p>
        </p:txBody>
      </p:sp>
    </p:spTree>
    <p:extLst>
      <p:ext uri="{BB962C8B-B14F-4D97-AF65-F5344CB8AC3E}">
        <p14:creationId xmlns:p14="http://schemas.microsoft.com/office/powerpoint/2010/main" val="285715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a:t>
            </a:fld>
            <a:endParaRPr lang="en-GB"/>
          </a:p>
        </p:txBody>
      </p:sp>
    </p:spTree>
    <p:extLst>
      <p:ext uri="{BB962C8B-B14F-4D97-AF65-F5344CB8AC3E}">
        <p14:creationId xmlns:p14="http://schemas.microsoft.com/office/powerpoint/2010/main" val="357823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3</a:t>
            </a:fld>
            <a:endParaRPr lang="en-GB"/>
          </a:p>
        </p:txBody>
      </p:sp>
    </p:spTree>
    <p:extLst>
      <p:ext uri="{BB962C8B-B14F-4D97-AF65-F5344CB8AC3E}">
        <p14:creationId xmlns:p14="http://schemas.microsoft.com/office/powerpoint/2010/main" val="287131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4</a:t>
            </a:fld>
            <a:endParaRPr lang="en-GB"/>
          </a:p>
        </p:txBody>
      </p:sp>
    </p:spTree>
    <p:extLst>
      <p:ext uri="{BB962C8B-B14F-4D97-AF65-F5344CB8AC3E}">
        <p14:creationId xmlns:p14="http://schemas.microsoft.com/office/powerpoint/2010/main" val="376385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5</a:t>
            </a:fld>
            <a:endParaRPr lang="en-GB"/>
          </a:p>
        </p:txBody>
      </p:sp>
    </p:spTree>
    <p:extLst>
      <p:ext uri="{BB962C8B-B14F-4D97-AF65-F5344CB8AC3E}">
        <p14:creationId xmlns:p14="http://schemas.microsoft.com/office/powerpoint/2010/main" val="293352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6</a:t>
            </a:fld>
            <a:endParaRPr lang="en-GB"/>
          </a:p>
        </p:txBody>
      </p:sp>
    </p:spTree>
    <p:extLst>
      <p:ext uri="{BB962C8B-B14F-4D97-AF65-F5344CB8AC3E}">
        <p14:creationId xmlns:p14="http://schemas.microsoft.com/office/powerpoint/2010/main" val="77705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7</a:t>
            </a:fld>
            <a:endParaRPr lang="en-GB"/>
          </a:p>
        </p:txBody>
      </p:sp>
    </p:spTree>
    <p:extLst>
      <p:ext uri="{BB962C8B-B14F-4D97-AF65-F5344CB8AC3E}">
        <p14:creationId xmlns:p14="http://schemas.microsoft.com/office/powerpoint/2010/main" val="777054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8</a:t>
            </a:fld>
            <a:endParaRPr lang="en-GB"/>
          </a:p>
        </p:txBody>
      </p:sp>
    </p:spTree>
    <p:extLst>
      <p:ext uri="{BB962C8B-B14F-4D97-AF65-F5344CB8AC3E}">
        <p14:creationId xmlns:p14="http://schemas.microsoft.com/office/powerpoint/2010/main" val="3400656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3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77E281-565D-4C85-B31D-89C194CA5CB5}"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34165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7653AE47-4F41-4277-AE9F-B03671D61710}"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48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9F699-22BB-4A67-8768-97992ACD913C}"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6769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242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3251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3BE4B-597F-4529-B00D-361D6805E88F}"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4797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E3231-992A-4820-9276-82A44FAC694D}"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12583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F111BEFB-5E6A-4311-89A0-220C60BC2600}"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16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1E95B-9C2D-4E87-B6E2-86E310AD79A1}"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114722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10936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584000"/>
          </a:xfrm>
        </p:spPr>
        <p:txBody>
          <a:body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23752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63245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701BCF-0F8D-46AC-9258-6606C9427DB7}"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836675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9F2C74-3375-4171-9E1E-E704933E4FF5}"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321417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A8AD3CAD-1760-45D8-AD89-DA84D5EDB7C5}"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5299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003FE0-813F-4463-A4FC-812B6B4CD162}"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9926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
        <p:nvSpPr>
          <p:cNvPr id="11" name="Date Placeholder 10"/>
          <p:cNvSpPr>
            <a:spLocks noGrp="1"/>
          </p:cNvSpPr>
          <p:nvPr>
            <p:ph type="dt" sz="half" idx="14"/>
          </p:nvPr>
        </p:nvSpPr>
        <p:spPr/>
        <p:txBody>
          <a:bodyPr/>
          <a:lstStyle/>
          <a:p>
            <a:fld id="{F011A8E7-60D7-4DF2-9D2C-C8B559FA3AE4}" type="datetime1">
              <a:rPr lang="en-GB" smtClean="0"/>
              <a:t>26/05/2020</a:t>
            </a:fld>
            <a:endParaRPr lang="en-GB"/>
          </a:p>
        </p:txBody>
      </p:sp>
      <p:sp>
        <p:nvSpPr>
          <p:cNvPr id="12" name="Footer Placeholder 11"/>
          <p:cNvSpPr>
            <a:spLocks noGrp="1"/>
          </p:cNvSpPr>
          <p:nvPr>
            <p:ph type="ftr" sz="quarter" idx="15"/>
          </p:nvPr>
        </p:nvSpPr>
        <p:spPr/>
        <p:txBody>
          <a:bodyPr/>
          <a:lstStyle/>
          <a:p>
            <a:r>
              <a:rPr lang="en-GB" smtClean="0"/>
              <a:t>Click Insert Header &amp; Footer and Apply to all to modify presentation title</a:t>
            </a:r>
            <a:endParaRPr lang="en-GB"/>
          </a:p>
        </p:txBody>
      </p:sp>
      <p:sp>
        <p:nvSpPr>
          <p:cNvPr id="13" name="Slide Number Placeholder 12"/>
          <p:cNvSpPr>
            <a:spLocks noGrp="1"/>
          </p:cNvSpPr>
          <p:nvPr>
            <p:ph type="sldNum" sz="quarter" idx="16"/>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559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D3D8A-026C-4EB4-BDE8-B30EF91FE5E9}"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779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7"/>
          </p:nvPr>
        </p:nvSpPr>
        <p:spPr/>
        <p:txBody>
          <a:bodyPr/>
          <a:lstStyle/>
          <a:p>
            <a:fld id="{36A3CF49-4232-4E64-8E81-AB982F991335}" type="datetime1">
              <a:rPr lang="en-GB" smtClean="0"/>
              <a:t>26/05/2020</a:t>
            </a:fld>
            <a:endParaRPr lang="en-GB"/>
          </a:p>
        </p:txBody>
      </p:sp>
      <p:sp>
        <p:nvSpPr>
          <p:cNvPr id="4" name="Footer Placeholder 3"/>
          <p:cNvSpPr>
            <a:spLocks noGrp="1"/>
          </p:cNvSpPr>
          <p:nvPr>
            <p:ph type="ftr" sz="quarter" idx="18"/>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9"/>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5112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EAC469CB-E97F-4BA6-9B76-7F736A9338BB}" type="datetime1">
              <a:rPr lang="en-GB" smtClean="0"/>
              <a:t>26/05/2020</a:t>
            </a:fld>
            <a:endParaRPr lang="en-GB"/>
          </a:p>
        </p:txBody>
      </p:sp>
      <p:sp>
        <p:nvSpPr>
          <p:cNvPr id="7" name="Footer Placeholder 6"/>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1614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85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072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B82D8C-A7D9-4F5B-B118-66D9D941B75D}"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56890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584000"/>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97EC16F6-F863-46BA-9C0D-5B3337096DF1}"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41780717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2" r:id="rId5"/>
    <p:sldLayoutId id="214748365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02876E6B-E23F-4C96-9C60-A1665FDF8F43}"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63705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39AE37FE-35CC-4F9F-A016-1544831243ED}"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188388693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1DBA9457-9000-4E1F-A3D9-142A649D07BA}"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982127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NHDTPhase5consultation@southwark.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mailto:NHDTPhase5Consultation@southwark.gov.uk" TargetMode="External"/><Relationship Id="rId2" Type="http://schemas.openxmlformats.org/officeDocument/2006/relationships/hyperlink" Target="http://www.southwark.gov.uk/charlesmackenzieconsult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564" y="836712"/>
            <a:ext cx="6559200" cy="3717112"/>
          </a:xfrm>
        </p:spPr>
        <p:txBody>
          <a:bodyPr/>
          <a:lstStyle/>
          <a:p>
            <a:r>
              <a:rPr lang="en-GB" dirty="0" smtClean="0"/>
              <a:t> </a:t>
            </a:r>
            <a:endParaRPr lang="en-GB" dirty="0"/>
          </a:p>
        </p:txBody>
      </p:sp>
      <p:sp>
        <p:nvSpPr>
          <p:cNvPr id="9" name="Title 1"/>
          <p:cNvSpPr txBox="1">
            <a:spLocks/>
          </p:cNvSpPr>
          <p:nvPr/>
        </p:nvSpPr>
        <p:spPr>
          <a:xfrm>
            <a:off x="323528" y="1124744"/>
            <a:ext cx="8363272" cy="3888432"/>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6200" kern="1200">
                <a:solidFill>
                  <a:srgbClr val="FFFFFF"/>
                </a:solidFill>
                <a:latin typeface="+mj-lt"/>
                <a:ea typeface="+mj-ea"/>
                <a:cs typeface="+mj-cs"/>
              </a:defRPr>
            </a:lvl1pPr>
          </a:lstStyle>
          <a:p>
            <a:pPr algn="ctr">
              <a:lnSpc>
                <a:spcPct val="100000"/>
              </a:lnSpc>
            </a:pPr>
            <a:r>
              <a:rPr lang="en-US" sz="4800" dirty="0" smtClean="0">
                <a:solidFill>
                  <a:schemeClr val="bg1"/>
                </a:solidFill>
              </a:rPr>
              <a:t>Feedback presentation</a:t>
            </a:r>
            <a:br>
              <a:rPr lang="en-US" sz="4800" dirty="0" smtClean="0">
                <a:solidFill>
                  <a:schemeClr val="bg1"/>
                </a:solidFill>
              </a:rPr>
            </a:br>
            <a:r>
              <a:rPr lang="en-US" sz="4800" dirty="0" smtClean="0">
                <a:solidFill>
                  <a:schemeClr val="bg1"/>
                </a:solidFill>
              </a:rPr>
              <a:t>for the </a:t>
            </a:r>
            <a:r>
              <a:rPr lang="en-US" sz="4800" smtClean="0">
                <a:solidFill>
                  <a:schemeClr val="bg1"/>
                </a:solidFill>
              </a:rPr>
              <a:t>proposed infill development </a:t>
            </a:r>
            <a:r>
              <a:rPr lang="en-US" sz="4800" dirty="0" smtClean="0">
                <a:solidFill>
                  <a:schemeClr val="bg1"/>
                </a:solidFill>
              </a:rPr>
              <a:t>of </a:t>
            </a:r>
            <a:br>
              <a:rPr lang="en-US" sz="4800" dirty="0" smtClean="0">
                <a:solidFill>
                  <a:schemeClr val="bg1"/>
                </a:solidFill>
              </a:rPr>
            </a:br>
            <a:r>
              <a:rPr lang="en-US" sz="4800" u="sng" dirty="0" smtClean="0">
                <a:solidFill>
                  <a:schemeClr val="bg1"/>
                </a:solidFill>
              </a:rPr>
              <a:t>Alexis Street Garages </a:t>
            </a:r>
          </a:p>
          <a:p>
            <a:pPr algn="ctr">
              <a:lnSpc>
                <a:spcPct val="100000"/>
              </a:lnSpc>
            </a:pPr>
            <a:r>
              <a:rPr lang="en-US" sz="3000" dirty="0" smtClean="0">
                <a:solidFill>
                  <a:schemeClr val="bg1"/>
                </a:solidFill>
              </a:rPr>
              <a:t>(Charles Mackenzie House)</a:t>
            </a:r>
            <a:endParaRPr lang="en-GB" sz="3000" dirty="0">
              <a:solidFill>
                <a:schemeClr val="bg1"/>
              </a:solidFill>
            </a:endParaRPr>
          </a:p>
        </p:txBody>
      </p:sp>
    </p:spTree>
    <p:extLst>
      <p:ext uri="{BB962C8B-B14F-4D97-AF65-F5344CB8AC3E}">
        <p14:creationId xmlns:p14="http://schemas.microsoft.com/office/powerpoint/2010/main" val="7027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74708" y="476672"/>
            <a:ext cx="8057732" cy="72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200" dirty="0">
                <a:latin typeface="+mj-lt"/>
                <a:ea typeface="+mj-ea"/>
                <a:cs typeface="+mj-cs"/>
              </a:rPr>
              <a:t>Our </a:t>
            </a:r>
            <a:r>
              <a:rPr lang="en-GB" altLang="en-US" sz="3200" dirty="0" smtClean="0">
                <a:latin typeface="+mj-lt"/>
                <a:ea typeface="+mj-ea"/>
                <a:cs typeface="+mj-cs"/>
              </a:rPr>
              <a:t>response </a:t>
            </a:r>
            <a:r>
              <a:rPr lang="en-GB" altLang="en-US" sz="3200" dirty="0">
                <a:latin typeface="+mj-lt"/>
                <a:ea typeface="+mj-ea"/>
                <a:cs typeface="+mj-cs"/>
              </a:rPr>
              <a:t>to your </a:t>
            </a:r>
            <a:r>
              <a:rPr lang="en-GB" altLang="en-US" sz="3200" dirty="0" smtClean="0">
                <a:latin typeface="+mj-lt"/>
                <a:ea typeface="+mj-ea"/>
                <a:cs typeface="+mj-cs"/>
              </a:rPr>
              <a:t>feedback  (continued)</a:t>
            </a:r>
            <a:endParaRPr lang="en-GB" altLang="en-US" sz="3200" dirty="0">
              <a:latin typeface="+mj-lt"/>
              <a:ea typeface="+mj-ea"/>
              <a:cs typeface="+mj-cs"/>
            </a:endParaRPr>
          </a:p>
        </p:txBody>
      </p:sp>
      <p:sp>
        <p:nvSpPr>
          <p:cNvPr id="8" name="Rectangle 3"/>
          <p:cNvSpPr txBox="1">
            <a:spLocks noChangeArrowheads="1"/>
          </p:cNvSpPr>
          <p:nvPr/>
        </p:nvSpPr>
        <p:spPr>
          <a:xfrm>
            <a:off x="474708" y="1412776"/>
            <a:ext cx="8174716" cy="4536504"/>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altLang="en-US" sz="1600" dirty="0" smtClean="0">
              <a:solidFill>
                <a:srgbClr val="111111"/>
              </a:solidFill>
            </a:endParaRPr>
          </a:p>
          <a:p>
            <a:r>
              <a:rPr lang="en-US" altLang="en-US" sz="1600" dirty="0" smtClean="0">
                <a:solidFill>
                  <a:srgbClr val="111111"/>
                </a:solidFill>
              </a:rPr>
              <a:t> </a:t>
            </a:r>
          </a:p>
          <a:p>
            <a:endParaRPr lang="en-GB" altLang="en-US" sz="1600" dirty="0" smtClean="0">
              <a:solidFill>
                <a:srgbClr val="111111"/>
              </a:solidFill>
            </a:endParaRPr>
          </a:p>
          <a:p>
            <a:endParaRPr lang="en-GB" altLang="en-US" sz="1600" dirty="0" smtClean="0">
              <a:solidFill>
                <a:srgbClr val="111111"/>
              </a:solidFill>
            </a:endParaRPr>
          </a:p>
          <a:p>
            <a:endParaRPr lang="en-GB" altLang="en-US" sz="1600" dirty="0" smtClean="0">
              <a:solidFill>
                <a:srgbClr val="111111"/>
              </a:solidFill>
            </a:endParaRPr>
          </a:p>
        </p:txBody>
      </p:sp>
      <p:sp>
        <p:nvSpPr>
          <p:cNvPr id="2" name="TextBox 1"/>
          <p:cNvSpPr txBox="1"/>
          <p:nvPr/>
        </p:nvSpPr>
        <p:spPr>
          <a:xfrm>
            <a:off x="755576" y="1412776"/>
            <a:ext cx="7776864" cy="3600986"/>
          </a:xfrm>
          <a:prstGeom prst="rect">
            <a:avLst/>
          </a:prstGeom>
          <a:noFill/>
        </p:spPr>
        <p:txBody>
          <a:bodyPr wrap="square" rtlCol="0">
            <a:spAutoFit/>
          </a:bodyPr>
          <a:lstStyle/>
          <a:p>
            <a:pPr lvl="0"/>
            <a:endParaRPr lang="en-US" b="1" dirty="0"/>
          </a:p>
          <a:p>
            <a:pPr lvl="0"/>
            <a:r>
              <a:rPr lang="en-US" sz="1600" b="1" dirty="0" smtClean="0">
                <a:solidFill>
                  <a:srgbClr val="111111"/>
                </a:solidFill>
              </a:rPr>
              <a:t>Benefits </a:t>
            </a:r>
            <a:r>
              <a:rPr lang="en-US" sz="1600" b="1" dirty="0">
                <a:solidFill>
                  <a:srgbClr val="111111"/>
                </a:solidFill>
              </a:rPr>
              <a:t>to the local area </a:t>
            </a:r>
            <a:endParaRPr lang="en-US" sz="1600" b="1" dirty="0" smtClean="0">
              <a:solidFill>
                <a:srgbClr val="111111"/>
              </a:solidFill>
            </a:endParaRPr>
          </a:p>
          <a:p>
            <a:pPr lvl="0"/>
            <a:endParaRPr lang="en-US" sz="1600" dirty="0">
              <a:solidFill>
                <a:srgbClr val="111111"/>
              </a:solidFill>
            </a:endParaRPr>
          </a:p>
          <a:p>
            <a:pPr lvl="0"/>
            <a:r>
              <a:rPr lang="en-US" altLang="en-US" sz="1600" dirty="0">
                <a:solidFill>
                  <a:srgbClr val="111111"/>
                </a:solidFill>
              </a:rPr>
              <a:t>The council is committed to improving the surrounding area on the estates that we provide new homes. As part of the proposed project groups and in conjunction with the architect we will work with you to find ways that we can improve the estate</a:t>
            </a:r>
          </a:p>
          <a:p>
            <a:pPr lvl="0"/>
            <a:r>
              <a:rPr lang="en-US" altLang="en-US" sz="1600" dirty="0">
                <a:solidFill>
                  <a:srgbClr val="111111"/>
                </a:solidFill>
              </a:rPr>
              <a:t> </a:t>
            </a:r>
            <a:endParaRPr lang="en-US" altLang="en-US" sz="1600" b="1" dirty="0"/>
          </a:p>
          <a:p>
            <a:pPr lvl="0"/>
            <a:r>
              <a:rPr lang="en-US" altLang="en-US" sz="1600" b="1" dirty="0" smtClean="0">
                <a:solidFill>
                  <a:srgbClr val="111111"/>
                </a:solidFill>
              </a:rPr>
              <a:t>Proximity </a:t>
            </a:r>
            <a:r>
              <a:rPr lang="en-US" altLang="en-US" sz="1600" b="1" dirty="0">
                <a:solidFill>
                  <a:srgbClr val="111111"/>
                </a:solidFill>
              </a:rPr>
              <a:t>to the </a:t>
            </a:r>
            <a:r>
              <a:rPr lang="en-US" altLang="en-US" sz="1600" b="1" dirty="0" smtClean="0">
                <a:solidFill>
                  <a:srgbClr val="111111"/>
                </a:solidFill>
              </a:rPr>
              <a:t>development</a:t>
            </a:r>
          </a:p>
          <a:p>
            <a:pPr lvl="0"/>
            <a:endParaRPr lang="en-US" altLang="en-US" sz="1600" dirty="0">
              <a:solidFill>
                <a:srgbClr val="111111"/>
              </a:solidFill>
            </a:endParaRPr>
          </a:p>
          <a:p>
            <a:pPr lvl="0"/>
            <a:r>
              <a:rPr lang="en-US" altLang="en-US" sz="1600" dirty="0">
                <a:solidFill>
                  <a:srgbClr val="111111"/>
                </a:solidFill>
              </a:rPr>
              <a:t>The proposed development will be in close to the existing building and taller than the existing garages. We will ensure that surveys are commissioned to find out what the impact of this will be before we submit the scheme for planning and do our best to create a pleasant environment for existing residents. </a:t>
            </a:r>
            <a:endParaRPr lang="en-GB" altLang="en-US" sz="1600" dirty="0">
              <a:solidFill>
                <a:srgbClr val="111111"/>
              </a:solidFill>
            </a:endParaRPr>
          </a:p>
          <a:p>
            <a:endParaRPr lang="en-GB" sz="1600" dirty="0"/>
          </a:p>
        </p:txBody>
      </p:sp>
    </p:spTree>
    <p:extLst>
      <p:ext uri="{BB962C8B-B14F-4D97-AF65-F5344CB8AC3E}">
        <p14:creationId xmlns:p14="http://schemas.microsoft.com/office/powerpoint/2010/main" val="2159746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Invitation to join a Project Group</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556792"/>
            <a:ext cx="8199159" cy="3758159"/>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dirty="0" smtClean="0">
                <a:solidFill>
                  <a:srgbClr val="111111"/>
                </a:solidFill>
              </a:rPr>
              <a:t>We are also exploring plans to develop at the nearby Eveline Lowe Estate and are offering residents the opportunity to join a joint project group for these estates. </a:t>
            </a:r>
          </a:p>
          <a:p>
            <a:pPr>
              <a:lnSpc>
                <a:spcPct val="100000"/>
              </a:lnSpc>
            </a:pPr>
            <a:endParaRPr lang="en-GB" sz="1600" dirty="0">
              <a:solidFill>
                <a:srgbClr val="111111"/>
              </a:solidFill>
            </a:endParaRPr>
          </a:p>
          <a:p>
            <a:pPr>
              <a:lnSpc>
                <a:spcPct val="100000"/>
              </a:lnSpc>
            </a:pPr>
            <a:r>
              <a:rPr lang="en-GB" sz="1600" dirty="0" smtClean="0">
                <a:solidFill>
                  <a:srgbClr val="111111"/>
                </a:solidFill>
              </a:rPr>
              <a:t>If </a:t>
            </a:r>
            <a:r>
              <a:rPr lang="en-GB" sz="1600" dirty="0">
                <a:solidFill>
                  <a:srgbClr val="111111"/>
                </a:solidFill>
              </a:rPr>
              <a:t>you would like to be involved in </a:t>
            </a:r>
            <a:r>
              <a:rPr lang="en-GB" sz="1600" dirty="0" smtClean="0">
                <a:solidFill>
                  <a:srgbClr val="111111"/>
                </a:solidFill>
              </a:rPr>
              <a:t>being </a:t>
            </a:r>
            <a:r>
              <a:rPr lang="en-GB" sz="1600" dirty="0">
                <a:solidFill>
                  <a:srgbClr val="111111"/>
                </a:solidFill>
              </a:rPr>
              <a:t>a Project Group member please let us </a:t>
            </a:r>
            <a:r>
              <a:rPr lang="en-GB" sz="1600" dirty="0" smtClean="0">
                <a:solidFill>
                  <a:srgbClr val="111111"/>
                </a:solidFill>
              </a:rPr>
              <a:t>know by registering your interest. </a:t>
            </a:r>
            <a:endParaRPr lang="en-GB" sz="1600" dirty="0">
              <a:solidFill>
                <a:srgbClr val="111111"/>
              </a:solidFill>
            </a:endParaRPr>
          </a:p>
          <a:p>
            <a:pPr algn="ctr">
              <a:lnSpc>
                <a:spcPct val="100000"/>
              </a:lnSpc>
            </a:pPr>
            <a:r>
              <a:rPr lang="en-GB" sz="1600" dirty="0" smtClean="0">
                <a:solidFill>
                  <a:srgbClr val="111111"/>
                </a:solidFill>
                <a:hlinkClick r:id="rId2"/>
              </a:rPr>
              <a:t>NHDTPhase5consultation@southwark.gov.uk</a:t>
            </a:r>
            <a:endParaRPr lang="en-GB" sz="1600" dirty="0" smtClean="0">
              <a:solidFill>
                <a:srgbClr val="111111"/>
              </a:solidFill>
            </a:endParaRPr>
          </a:p>
          <a:p>
            <a:pPr algn="ctr">
              <a:lnSpc>
                <a:spcPct val="100000"/>
              </a:lnSpc>
            </a:pPr>
            <a:r>
              <a:rPr lang="en-GB" sz="1600" dirty="0" smtClean="0">
                <a:solidFill>
                  <a:srgbClr val="111111"/>
                </a:solidFill>
              </a:rPr>
              <a:t>Or telephone Kemi Baugh</a:t>
            </a:r>
            <a:endParaRPr lang="en-GB" sz="1600" dirty="0">
              <a:solidFill>
                <a:srgbClr val="111111"/>
              </a:solidFill>
            </a:endParaRPr>
          </a:p>
          <a:p>
            <a:pPr algn="ctr">
              <a:lnSpc>
                <a:spcPct val="100000"/>
              </a:lnSpc>
            </a:pPr>
            <a:r>
              <a:rPr lang="en-GB" sz="1600" b="1" dirty="0" smtClean="0">
                <a:solidFill>
                  <a:srgbClr val="111111"/>
                </a:solidFill>
              </a:rPr>
              <a:t>07984 512 476</a:t>
            </a:r>
            <a:endParaRPr lang="en-GB" sz="1600" b="1" dirty="0">
              <a:solidFill>
                <a:srgbClr val="111111"/>
              </a:solidFill>
            </a:endParaRPr>
          </a:p>
        </p:txBody>
      </p:sp>
    </p:spTree>
    <p:extLst>
      <p:ext uri="{BB962C8B-B14F-4D97-AF65-F5344CB8AC3E}">
        <p14:creationId xmlns:p14="http://schemas.microsoft.com/office/powerpoint/2010/main" val="356085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8316456" cy="1232792"/>
          </a:xfrm>
        </p:spPr>
        <p:txBody>
          <a:bodyPr/>
          <a:lstStyle/>
          <a:p>
            <a:pPr algn="ctr"/>
            <a:r>
              <a:rPr lang="en-GB" sz="3600" dirty="0" smtClean="0">
                <a:solidFill>
                  <a:schemeClr val="accent2"/>
                </a:solidFill>
              </a:rPr>
              <a:t>What a Project Group involves</a:t>
            </a:r>
            <a:endParaRPr lang="en-GB" sz="3600" dirty="0">
              <a:solidFill>
                <a:schemeClr val="accent2"/>
              </a:solidFill>
            </a:endParaRPr>
          </a:p>
        </p:txBody>
      </p:sp>
      <p:sp>
        <p:nvSpPr>
          <p:cNvPr id="4" name="Content Placeholder 3"/>
          <p:cNvSpPr>
            <a:spLocks noGrp="1"/>
          </p:cNvSpPr>
          <p:nvPr>
            <p:ph idx="1"/>
          </p:nvPr>
        </p:nvSpPr>
        <p:spPr>
          <a:xfrm>
            <a:off x="251520" y="1556792"/>
            <a:ext cx="8172440" cy="4635208"/>
          </a:xfrm>
        </p:spPr>
        <p:txBody>
          <a:bodyPr/>
          <a:lstStyle/>
          <a:p>
            <a:pPr indent="0">
              <a:lnSpc>
                <a:spcPct val="100000"/>
              </a:lnSpc>
              <a:buNone/>
            </a:pPr>
            <a:r>
              <a:rPr lang="en-GB" sz="1600" b="1" dirty="0" smtClean="0">
                <a:solidFill>
                  <a:srgbClr val="111111"/>
                </a:solidFill>
              </a:rPr>
              <a:t>What being </a:t>
            </a:r>
            <a:r>
              <a:rPr lang="en-GB" sz="1600" b="1" dirty="0">
                <a:solidFill>
                  <a:srgbClr val="111111"/>
                </a:solidFill>
              </a:rPr>
              <a:t>part of the New Homes Project </a:t>
            </a:r>
            <a:r>
              <a:rPr lang="en-GB" sz="1600" b="1" dirty="0" smtClean="0">
                <a:solidFill>
                  <a:srgbClr val="111111"/>
                </a:solidFill>
              </a:rPr>
              <a:t>Group involves:</a:t>
            </a:r>
            <a:endParaRPr lang="en-GB" sz="1600" b="1" dirty="0">
              <a:solidFill>
                <a:srgbClr val="111111"/>
              </a:solidFill>
            </a:endParaRPr>
          </a:p>
          <a:p>
            <a:pPr indent="0">
              <a:lnSpc>
                <a:spcPct val="100000"/>
              </a:lnSpc>
              <a:buNone/>
            </a:pPr>
            <a:r>
              <a:rPr lang="en-GB" sz="1600" dirty="0">
                <a:solidFill>
                  <a:srgbClr val="111111"/>
                </a:solidFill>
              </a:rPr>
              <a:t>By being involved you will:</a:t>
            </a:r>
          </a:p>
          <a:p>
            <a:pPr marL="285750" indent="-285750">
              <a:lnSpc>
                <a:spcPct val="100000"/>
              </a:lnSpc>
            </a:pPr>
            <a:r>
              <a:rPr lang="en-GB" sz="1600" dirty="0" smtClean="0">
                <a:solidFill>
                  <a:srgbClr val="111111"/>
                </a:solidFill>
              </a:rPr>
              <a:t>Have </a:t>
            </a:r>
            <a:r>
              <a:rPr lang="en-GB" sz="1600" dirty="0">
                <a:solidFill>
                  <a:srgbClr val="111111"/>
                </a:solidFill>
              </a:rPr>
              <a:t>a genuine say in how the scheme will develop</a:t>
            </a:r>
          </a:p>
          <a:p>
            <a:pPr marL="285750" indent="-285750">
              <a:lnSpc>
                <a:spcPct val="100000"/>
              </a:lnSpc>
            </a:pPr>
            <a:r>
              <a:rPr lang="en-GB" sz="1600" dirty="0" smtClean="0">
                <a:solidFill>
                  <a:srgbClr val="111111"/>
                </a:solidFill>
              </a:rPr>
              <a:t>Influence </a:t>
            </a:r>
            <a:r>
              <a:rPr lang="en-GB" sz="1600" dirty="0">
                <a:solidFill>
                  <a:srgbClr val="111111"/>
                </a:solidFill>
              </a:rPr>
              <a:t>how the scheme fits in with the existing estate</a:t>
            </a:r>
          </a:p>
          <a:p>
            <a:pPr marL="285750" indent="-285750">
              <a:lnSpc>
                <a:spcPct val="100000"/>
              </a:lnSpc>
            </a:pPr>
            <a:r>
              <a:rPr lang="en-GB" sz="1600" dirty="0" smtClean="0">
                <a:solidFill>
                  <a:srgbClr val="111111"/>
                </a:solidFill>
              </a:rPr>
              <a:t>Get </a:t>
            </a:r>
            <a:r>
              <a:rPr lang="en-GB" sz="1600" dirty="0">
                <a:solidFill>
                  <a:srgbClr val="111111"/>
                </a:solidFill>
              </a:rPr>
              <a:t>involved in your local community and meet new people</a:t>
            </a:r>
          </a:p>
          <a:p>
            <a:pPr marL="285750" indent="-285750">
              <a:lnSpc>
                <a:spcPct val="100000"/>
              </a:lnSpc>
            </a:pPr>
            <a:r>
              <a:rPr lang="en-GB" sz="1600" dirty="0" smtClean="0">
                <a:solidFill>
                  <a:srgbClr val="111111"/>
                </a:solidFill>
              </a:rPr>
              <a:t>Learn </a:t>
            </a:r>
            <a:r>
              <a:rPr lang="en-GB" sz="1600" dirty="0">
                <a:solidFill>
                  <a:srgbClr val="111111"/>
                </a:solidFill>
              </a:rPr>
              <a:t>about architecture, design and the planning policy process</a:t>
            </a:r>
          </a:p>
          <a:p>
            <a:pPr indent="0">
              <a:lnSpc>
                <a:spcPct val="100000"/>
              </a:lnSpc>
              <a:buNone/>
            </a:pPr>
            <a:endParaRPr lang="en-GB" sz="1600" dirty="0">
              <a:solidFill>
                <a:srgbClr val="111111"/>
              </a:solidFill>
            </a:endParaRPr>
          </a:p>
          <a:p>
            <a:pPr indent="0">
              <a:lnSpc>
                <a:spcPct val="100000"/>
              </a:lnSpc>
              <a:buNone/>
            </a:pPr>
            <a:r>
              <a:rPr lang="en-GB" sz="1600" b="1" dirty="0" smtClean="0">
                <a:solidFill>
                  <a:srgbClr val="111111"/>
                </a:solidFill>
              </a:rPr>
              <a:t>How the </a:t>
            </a:r>
            <a:r>
              <a:rPr lang="en-GB" sz="1600" b="1" dirty="0">
                <a:solidFill>
                  <a:srgbClr val="111111"/>
                </a:solidFill>
              </a:rPr>
              <a:t>meetings </a:t>
            </a:r>
            <a:r>
              <a:rPr lang="en-GB" sz="1600" b="1" dirty="0" smtClean="0">
                <a:solidFill>
                  <a:srgbClr val="111111"/>
                </a:solidFill>
              </a:rPr>
              <a:t>will take place:</a:t>
            </a:r>
            <a:endParaRPr lang="en-GB" sz="1600" dirty="0"/>
          </a:p>
          <a:p>
            <a:pPr marL="285750" indent="-285750">
              <a:lnSpc>
                <a:spcPct val="100000"/>
              </a:lnSpc>
            </a:pPr>
            <a:r>
              <a:rPr lang="en-GB" sz="1600" dirty="0">
                <a:solidFill>
                  <a:srgbClr val="111111"/>
                </a:solidFill>
              </a:rPr>
              <a:t>For the foreseeable future we are adapting the way we consult to remove unnecessary social contact. We will agree with you the best way to hold the meetings.</a:t>
            </a:r>
          </a:p>
          <a:p>
            <a:endParaRPr lang="en-GB" sz="1600" dirty="0"/>
          </a:p>
        </p:txBody>
      </p:sp>
    </p:spTree>
    <p:extLst>
      <p:ext uri="{BB962C8B-B14F-4D97-AF65-F5344CB8AC3E}">
        <p14:creationId xmlns:p14="http://schemas.microsoft.com/office/powerpoint/2010/main" val="1331468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29264" y="1412776"/>
            <a:ext cx="8064896" cy="4062651"/>
          </a:xfrm>
          <a:prstGeom prst="rect">
            <a:avLst/>
          </a:prstGeom>
        </p:spPr>
        <p:txBody>
          <a:bodyPr wrap="square">
            <a:spAutoFit/>
          </a:bodyPr>
          <a:lstStyle/>
          <a:p>
            <a:pPr>
              <a:lnSpc>
                <a:spcPct val="100000"/>
              </a:lnSpc>
            </a:pPr>
            <a:r>
              <a:rPr lang="en-US" sz="1600" b="1" dirty="0">
                <a:solidFill>
                  <a:srgbClr val="111111"/>
                </a:solidFill>
              </a:rPr>
              <a:t>Consultation</a:t>
            </a:r>
          </a:p>
          <a:p>
            <a:pPr>
              <a:lnSpc>
                <a:spcPct val="100000"/>
              </a:lnSpc>
            </a:pPr>
            <a:r>
              <a:rPr lang="en-GB" sz="1600" dirty="0">
                <a:solidFill>
                  <a:srgbClr val="111111"/>
                </a:solidFill>
              </a:rPr>
              <a:t>We remain committed to ensuring we consult with you throughout the design and development  stages of the new council homes. We want to make sure of you are involved in the most important decisions as we progress.</a:t>
            </a:r>
          </a:p>
          <a:p>
            <a:pPr>
              <a:lnSpc>
                <a:spcPct val="100000"/>
              </a:lnSpc>
            </a:pPr>
            <a:r>
              <a:rPr lang="en-GB" sz="1600" dirty="0">
                <a:solidFill>
                  <a:srgbClr val="111111"/>
                </a:solidFill>
              </a:rPr>
              <a:t>For the time being as a result of the current Covid-19 situation, we are following the social distancing directive from Central Government and plan to carry out our consultation online and via our consultation hub at:</a:t>
            </a:r>
          </a:p>
          <a:p>
            <a:pPr algn="ctr">
              <a:lnSpc>
                <a:spcPct val="100000"/>
              </a:lnSpc>
            </a:pPr>
            <a:r>
              <a:rPr lang="en-GB" sz="1600" u="sng" dirty="0">
                <a:hlinkClick r:id="rId2"/>
              </a:rPr>
              <a:t>www.southwark.gov.uk/charlesmackenzieconsultation</a:t>
            </a:r>
            <a:endParaRPr lang="en-GB" sz="1600" dirty="0">
              <a:solidFill>
                <a:srgbClr val="111111"/>
              </a:solidFill>
            </a:endParaRPr>
          </a:p>
          <a:p>
            <a:pPr>
              <a:lnSpc>
                <a:spcPct val="100000"/>
              </a:lnSpc>
            </a:pPr>
            <a:r>
              <a:rPr lang="en-US" sz="1600" dirty="0">
                <a:solidFill>
                  <a:srgbClr val="111111"/>
                </a:solidFill>
              </a:rPr>
              <a:t>From now on, we will keep the hub permanently open and all our newsletters, general notification and updates on this project will now be posted on the hub.</a:t>
            </a:r>
          </a:p>
          <a:p>
            <a:pPr>
              <a:lnSpc>
                <a:spcPct val="100000"/>
              </a:lnSpc>
            </a:pPr>
            <a:r>
              <a:rPr lang="en-US" sz="1600" b="1" dirty="0">
                <a:solidFill>
                  <a:srgbClr val="111111"/>
                </a:solidFill>
              </a:rPr>
              <a:t>Keeping in contact with us</a:t>
            </a:r>
            <a:endParaRPr lang="en-GB" sz="1600" b="1" dirty="0">
              <a:solidFill>
                <a:srgbClr val="111111"/>
              </a:solidFill>
            </a:endParaRPr>
          </a:p>
          <a:p>
            <a:pPr algn="ctr">
              <a:lnSpc>
                <a:spcPct val="100000"/>
              </a:lnSpc>
            </a:pPr>
            <a:r>
              <a:rPr lang="en-GB" sz="1600" dirty="0">
                <a:solidFill>
                  <a:srgbClr val="111111"/>
                </a:solidFill>
              </a:rPr>
              <a:t>A dedicated New Homes consultation mailbox has been created for you to contact us if you have any queries; please use this email address </a:t>
            </a:r>
            <a:r>
              <a:rPr lang="en-GB" sz="1600" dirty="0">
                <a:solidFill>
                  <a:srgbClr val="111111"/>
                </a:solidFill>
                <a:hlinkClick r:id="rId3"/>
              </a:rPr>
              <a:t>NHDTPhase5Consultation@southwark.gov.uk</a:t>
            </a:r>
            <a:r>
              <a:rPr lang="en-GB" sz="1600" dirty="0">
                <a:solidFill>
                  <a:srgbClr val="111111"/>
                </a:solidFill>
              </a:rPr>
              <a:t> </a:t>
            </a:r>
          </a:p>
          <a:p>
            <a:pPr lvl="0"/>
            <a:endParaRPr lang="en-GB" sz="1600" b="1" dirty="0">
              <a:solidFill>
                <a:srgbClr val="111111"/>
              </a:solidFill>
            </a:endParaRPr>
          </a:p>
          <a:p>
            <a:pPr lvl="0"/>
            <a:endParaRPr lang="en-GB" dirty="0"/>
          </a:p>
        </p:txBody>
      </p:sp>
      <p:sp>
        <p:nvSpPr>
          <p:cNvPr id="3" name="Rectangle 74"/>
          <p:cNvSpPr>
            <a:spLocks noGrp="1" noChangeArrowheads="1"/>
          </p:cNvSpPr>
          <p:nvPr>
            <p:ph type="ctrTitle"/>
          </p:nvPr>
        </p:nvSpPr>
        <p:spPr bwMode="auto">
          <a:xfrm>
            <a:off x="1187624" y="404664"/>
            <a:ext cx="6559200" cy="739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How we will consult with you</a:t>
            </a:r>
            <a:endParaRPr lang="en-GB" altLang="en-US" sz="3600" dirty="0">
              <a:latin typeface="+mj-lt"/>
            </a:endParaRPr>
          </a:p>
        </p:txBody>
      </p:sp>
    </p:spTree>
    <p:extLst>
      <p:ext uri="{BB962C8B-B14F-4D97-AF65-F5344CB8AC3E}">
        <p14:creationId xmlns:p14="http://schemas.microsoft.com/office/powerpoint/2010/main" val="428958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ctrTitle"/>
          </p:nvPr>
        </p:nvSpPr>
        <p:spPr>
          <a:xfrm>
            <a:off x="827584" y="620688"/>
            <a:ext cx="6559200" cy="739883"/>
          </a:xfrm>
          <a:prstGeom prst="rect">
            <a:avLst/>
          </a:prstGeom>
          <a:noFill/>
        </p:spPr>
        <p:txBody>
          <a:bodyPr wrap="square" rtlCol="0">
            <a:spAutoFit/>
          </a:bodyPr>
          <a:lstStyle/>
          <a:p>
            <a:pPr algn="ctr"/>
            <a:r>
              <a:rPr lang="en-GB" sz="3600" dirty="0" smtClean="0">
                <a:latin typeface="+mj-lt"/>
              </a:rPr>
              <a:t>Indicative next steps</a:t>
            </a:r>
          </a:p>
        </p:txBody>
      </p:sp>
      <p:graphicFrame>
        <p:nvGraphicFramePr>
          <p:cNvPr id="8" name="Content Placeholder 4"/>
          <p:cNvGraphicFramePr>
            <a:graphicFrameLocks/>
          </p:cNvGraphicFramePr>
          <p:nvPr>
            <p:extLst>
              <p:ext uri="{D42A27DB-BD31-4B8C-83A1-F6EECF244321}">
                <p14:modId xmlns:p14="http://schemas.microsoft.com/office/powerpoint/2010/main" val="945393634"/>
              </p:ext>
            </p:extLst>
          </p:nvPr>
        </p:nvGraphicFramePr>
        <p:xfrm>
          <a:off x="899592" y="1628800"/>
          <a:ext cx="7278890" cy="2987040"/>
        </p:xfrm>
        <a:graphic>
          <a:graphicData uri="http://schemas.openxmlformats.org/drawingml/2006/table">
            <a:tbl>
              <a:tblPr firstRow="1" bandRow="1">
                <a:tableStyleId>{5C22544A-7EE6-4342-B048-85BDC9FD1C3A}</a:tableStyleId>
              </a:tblPr>
              <a:tblGrid>
                <a:gridCol w="2092537"/>
                <a:gridCol w="5186353"/>
              </a:tblGrid>
              <a:tr h="251460">
                <a:tc>
                  <a:txBody>
                    <a:bodyPr/>
                    <a:lstStyle/>
                    <a:p>
                      <a:r>
                        <a:rPr lang="en-GB" sz="1600" b="0" dirty="0" smtClean="0">
                          <a:solidFill>
                            <a:srgbClr val="FF0000"/>
                          </a:solidFill>
                        </a:rPr>
                        <a:t>Summer 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Resident Project Group set up</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baseline="0" dirty="0" smtClean="0">
                          <a:solidFill>
                            <a:srgbClr val="FF0000"/>
                          </a:solidFill>
                        </a:rPr>
                        <a:t>Winter  </a:t>
                      </a:r>
                      <a:r>
                        <a:rPr lang="en-GB" sz="1600" b="0" dirty="0" smtClean="0">
                          <a:solidFill>
                            <a:srgbClr val="FF0000"/>
                          </a:solidFill>
                        </a:rPr>
                        <a:t>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Appointment</a:t>
                      </a:r>
                      <a:r>
                        <a:rPr lang="en-GB" sz="1600" b="0" baseline="0" dirty="0" smtClean="0">
                          <a:solidFill>
                            <a:srgbClr val="000000"/>
                          </a:solidFill>
                        </a:rPr>
                        <a:t> of  design consultants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4340">
                <a:tc>
                  <a:txBody>
                    <a:bodyPr/>
                    <a:lstStyle/>
                    <a:p>
                      <a:r>
                        <a:rPr lang="en-GB" sz="1600" b="0" baseline="0" dirty="0" smtClean="0">
                          <a:solidFill>
                            <a:srgbClr val="FF0000"/>
                          </a:solidFill>
                        </a:rPr>
                        <a:t>Winter 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We’ll work with residents on the design of the development</a:t>
                      </a:r>
                      <a:r>
                        <a:rPr lang="en-GB" sz="1600" b="0" baseline="0" dirty="0" smtClean="0">
                          <a:solidFill>
                            <a:srgbClr val="000000"/>
                          </a:solidFill>
                        </a:rPr>
                        <a:t>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FF0000"/>
                          </a:solidFill>
                        </a:rPr>
                        <a:t>Spring 2021</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smtClean="0">
                          <a:solidFill>
                            <a:srgbClr val="000000"/>
                          </a:solidFill>
                          <a:effectLst/>
                          <a:latin typeface="+mn-lt"/>
                          <a:ea typeface="+mn-ea"/>
                          <a:cs typeface="+mn-cs"/>
                        </a:rPr>
                        <a:t>Planning submission</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689">
                <a:tc>
                  <a:txBody>
                    <a:bodyPr/>
                    <a:lstStyle/>
                    <a:p>
                      <a:r>
                        <a:rPr lang="en-GB" sz="1600" b="0" dirty="0" smtClean="0">
                          <a:solidFill>
                            <a:srgbClr val="FF0000"/>
                          </a:solidFill>
                        </a:rPr>
                        <a:t>Summer 2021</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Planning approval</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FF0000"/>
                          </a:solidFill>
                        </a:rPr>
                        <a:t>Spring</a:t>
                      </a:r>
                      <a:r>
                        <a:rPr lang="en-GB" sz="1600" b="0" baseline="0" dirty="0" smtClean="0">
                          <a:solidFill>
                            <a:srgbClr val="FF0000"/>
                          </a:solidFill>
                        </a:rPr>
                        <a:t> </a:t>
                      </a:r>
                      <a:r>
                        <a:rPr lang="en-GB" sz="1600" b="0" dirty="0" smtClean="0">
                          <a:solidFill>
                            <a:srgbClr val="FF0000"/>
                          </a:solidFill>
                        </a:rPr>
                        <a:t>2022</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Appointment of contractor</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199">
                <a:tc>
                  <a:txBody>
                    <a:bodyPr/>
                    <a:lstStyle/>
                    <a:p>
                      <a:r>
                        <a:rPr lang="en-GB" sz="1600" b="0" dirty="0" smtClean="0">
                          <a:solidFill>
                            <a:srgbClr val="FF0000"/>
                          </a:solidFill>
                        </a:rPr>
                        <a:t>Spring</a:t>
                      </a:r>
                      <a:r>
                        <a:rPr lang="en-GB" sz="1600" b="0" baseline="0" dirty="0" smtClean="0">
                          <a:solidFill>
                            <a:srgbClr val="FF0000"/>
                          </a:solidFill>
                        </a:rPr>
                        <a:t> </a:t>
                      </a:r>
                      <a:r>
                        <a:rPr lang="en-GB" sz="1600" b="0" dirty="0" smtClean="0">
                          <a:solidFill>
                            <a:srgbClr val="FF0000"/>
                          </a:solidFill>
                        </a:rPr>
                        <a:t>2022</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‘Meet the contractor’ event for residents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760">
                <a:tc>
                  <a:txBody>
                    <a:bodyPr/>
                    <a:lstStyle/>
                    <a:p>
                      <a:r>
                        <a:rPr lang="en-GB" sz="1600" b="0" dirty="0" smtClean="0">
                          <a:solidFill>
                            <a:srgbClr val="FF0000"/>
                          </a:solidFill>
                        </a:rPr>
                        <a:t>Winter 2023</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Building completed. Residents move into their new homes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3559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3600" dirty="0" smtClean="0"/>
              <a:t>Contents</a:t>
            </a:r>
            <a:endParaRPr lang="en-GB" sz="3600" dirty="0"/>
          </a:p>
        </p:txBody>
      </p:sp>
      <p:sp>
        <p:nvSpPr>
          <p:cNvPr id="10" name="Subtitle 9"/>
          <p:cNvSpPr>
            <a:spLocks noGrp="1"/>
          </p:cNvSpPr>
          <p:nvPr>
            <p:ph type="subTitle" idx="1"/>
          </p:nvPr>
        </p:nvSpPr>
        <p:spPr>
          <a:xfrm>
            <a:off x="755576" y="1556792"/>
            <a:ext cx="6559200" cy="3744416"/>
          </a:xfrm>
        </p:spPr>
        <p:txBody>
          <a:bodyPr/>
          <a:lstStyle/>
          <a:p>
            <a:pPr lvl="0"/>
            <a:r>
              <a:rPr lang="en-GB" sz="1600" dirty="0">
                <a:solidFill>
                  <a:prstClr val="black"/>
                </a:solidFill>
                <a:latin typeface="Calibri" panose="020F0502020204030204" pitchFamily="34" charset="0"/>
              </a:rPr>
              <a:t>Slide 3 	        </a:t>
            </a:r>
            <a:r>
              <a:rPr lang="en-GB" sz="1600" dirty="0" smtClean="0">
                <a:solidFill>
                  <a:prstClr val="black"/>
                </a:solidFill>
                <a:latin typeface="Calibri" panose="020F0502020204030204" pitchFamily="34" charset="0"/>
              </a:rPr>
              <a:t>  	Introduction </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4                </a:t>
            </a:r>
            <a:r>
              <a:rPr lang="en-GB" sz="1600" dirty="0" smtClean="0">
                <a:solidFill>
                  <a:prstClr val="black"/>
                </a:solidFill>
                <a:latin typeface="Calibri" panose="020F0502020204030204" pitchFamily="34" charset="0"/>
              </a:rPr>
              <a:t>  	</a:t>
            </a:r>
            <a:r>
              <a:rPr lang="en-GB" sz="1600" dirty="0" smtClean="0">
                <a:solidFill>
                  <a:srgbClr val="000000"/>
                </a:solidFill>
                <a:latin typeface="Calibri" panose="020F0502020204030204" pitchFamily="34" charset="0"/>
              </a:rPr>
              <a:t>Location </a:t>
            </a:r>
            <a:r>
              <a:rPr lang="en-GB" sz="1600" dirty="0">
                <a:solidFill>
                  <a:srgbClr val="000000"/>
                </a:solidFill>
                <a:latin typeface="Calibri" panose="020F0502020204030204" pitchFamily="34" charset="0"/>
              </a:rPr>
              <a:t>of </a:t>
            </a:r>
            <a:r>
              <a:rPr lang="en-GB" sz="1600" dirty="0" smtClean="0">
                <a:solidFill>
                  <a:srgbClr val="000000"/>
                </a:solidFill>
                <a:latin typeface="Calibri" panose="020F0502020204030204" pitchFamily="34" charset="0"/>
              </a:rPr>
              <a:t>the proposed development at Alexis Street</a:t>
            </a:r>
            <a:endParaRPr lang="en-GB" sz="1600" dirty="0">
              <a:solidFill>
                <a:srgbClr val="000000"/>
              </a:solidFill>
              <a:latin typeface="Calibri" panose="020F0502020204030204" pitchFamily="34" charset="0"/>
            </a:endParaRPr>
          </a:p>
          <a:p>
            <a:pPr lvl="0"/>
            <a:r>
              <a:rPr lang="en-GB" sz="1600" dirty="0">
                <a:solidFill>
                  <a:prstClr val="black"/>
                </a:solidFill>
                <a:latin typeface="Calibri" panose="020F0502020204030204" pitchFamily="34" charset="0"/>
              </a:rPr>
              <a:t>Slide 5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commitments</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6, 7 &amp; 8         	Your </a:t>
            </a:r>
            <a:r>
              <a:rPr lang="en-GB" sz="1600" dirty="0">
                <a:solidFill>
                  <a:prstClr val="black"/>
                </a:solidFill>
                <a:latin typeface="Calibri" panose="020F0502020204030204" pitchFamily="34" charset="0"/>
              </a:rPr>
              <a:t>feedback </a:t>
            </a:r>
          </a:p>
          <a:p>
            <a:pPr lvl="0"/>
            <a:r>
              <a:rPr lang="en-GB" sz="1600" dirty="0">
                <a:solidFill>
                  <a:prstClr val="black"/>
                </a:solidFill>
                <a:latin typeface="Calibri" panose="020F0502020204030204" pitchFamily="34" charset="0"/>
              </a:rPr>
              <a:t>Slide 9 </a:t>
            </a:r>
            <a:r>
              <a:rPr lang="en-GB" sz="1600" dirty="0" smtClean="0">
                <a:solidFill>
                  <a:prstClr val="black"/>
                </a:solidFill>
                <a:latin typeface="Calibri" panose="020F0502020204030204" pitchFamily="34" charset="0"/>
              </a:rPr>
              <a:t>&amp; </a:t>
            </a:r>
            <a:r>
              <a:rPr lang="en-GB" sz="1600" dirty="0">
                <a:solidFill>
                  <a:prstClr val="black"/>
                </a:solidFill>
                <a:latin typeface="Calibri" panose="020F0502020204030204" pitchFamily="34" charset="0"/>
              </a:rPr>
              <a:t>10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response to your feedback</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11 &amp; 12   	Project Group – Developing a community brief</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13               	How we will consult with  you </a:t>
            </a:r>
          </a:p>
          <a:p>
            <a:pPr lvl="0"/>
            <a:r>
              <a:rPr lang="en-GB" sz="1600" dirty="0" smtClean="0">
                <a:solidFill>
                  <a:prstClr val="black"/>
                </a:solidFill>
                <a:latin typeface="Calibri" panose="020F0502020204030204" pitchFamily="34" charset="0"/>
              </a:rPr>
              <a:t>Slide 15                	Indicative next steps </a:t>
            </a:r>
            <a:endParaRPr lang="en-GB" sz="16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91963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196832"/>
          </a:xfrm>
        </p:spPr>
        <p:txBody>
          <a:bodyPr/>
          <a:lstStyle/>
          <a:p>
            <a:pPr algn="ctr"/>
            <a:r>
              <a:rPr lang="en-GB" sz="3600" dirty="0" smtClean="0"/>
              <a:t>Introduction </a:t>
            </a:r>
            <a:endParaRPr lang="en-GB" sz="3600" dirty="0"/>
          </a:p>
        </p:txBody>
      </p:sp>
      <p:sp>
        <p:nvSpPr>
          <p:cNvPr id="3" name="Subtitle 2"/>
          <p:cNvSpPr>
            <a:spLocks noGrp="1"/>
          </p:cNvSpPr>
          <p:nvPr>
            <p:ph type="subTitle" idx="1"/>
          </p:nvPr>
        </p:nvSpPr>
        <p:spPr>
          <a:xfrm>
            <a:off x="611560" y="1700808"/>
            <a:ext cx="7884448" cy="3600400"/>
          </a:xfrm>
        </p:spPr>
        <p:txBody>
          <a:bodyPr/>
          <a:lstStyle/>
          <a:p>
            <a:r>
              <a:rPr lang="en-GB" altLang="en-US" sz="1600" dirty="0" smtClean="0">
                <a:solidFill>
                  <a:srgbClr val="111111"/>
                </a:solidFill>
                <a:latin typeface="+mn-lt"/>
                <a:cs typeface="Arial" panose="020B0604020202020204" pitchFamily="34" charset="0"/>
              </a:rPr>
              <a:t>Charles Mackenzie House/Alexis Street Garages has </a:t>
            </a:r>
            <a:r>
              <a:rPr lang="en-GB" altLang="en-US" sz="1600" dirty="0">
                <a:solidFill>
                  <a:srgbClr val="111111"/>
                </a:solidFill>
                <a:latin typeface="+mn-lt"/>
                <a:cs typeface="Arial" panose="020B0604020202020204" pitchFamily="34" charset="0"/>
              </a:rPr>
              <a:t>been approved for redevelopment  to provide new council homes. This is part of our commitment to help make lives better in the borough by building 11,000 new council homes by 2043</a:t>
            </a:r>
            <a:r>
              <a:rPr lang="en-GB" altLang="en-US" sz="1600" dirty="0" smtClean="0">
                <a:solidFill>
                  <a:srgbClr val="111111"/>
                </a:solidFill>
                <a:latin typeface="+mn-lt"/>
                <a:cs typeface="Arial" panose="020B0604020202020204" pitchFamily="34" charset="0"/>
              </a:rPr>
              <a:t>.</a:t>
            </a:r>
            <a:endParaRPr lang="en-GB" altLang="en-US" sz="1600" dirty="0">
              <a:solidFill>
                <a:srgbClr val="111111"/>
              </a:solidFill>
              <a:latin typeface="+mn-lt"/>
              <a:cs typeface="Arial" panose="020B0604020202020204" pitchFamily="34" charset="0"/>
            </a:endParaRPr>
          </a:p>
          <a:p>
            <a:r>
              <a:rPr lang="en-GB" altLang="en-US" sz="1600" dirty="0">
                <a:solidFill>
                  <a:srgbClr val="111111"/>
                </a:solidFill>
                <a:latin typeface="+mn-lt"/>
                <a:cs typeface="Arial" panose="020B0604020202020204" pitchFamily="34" charset="0"/>
              </a:rPr>
              <a:t>Throughout the design and development of any new council homes, we’ll make sure you’re involved in the most important decisions, and that there are plenty of opportunities for you to have your say. This could be through TRAs (where they exist), individually, or through drop-in meetings and events. We’ll also keep you updated through newsletters, on our website, and we’ll aim to hold meetings at times that work for everyone.</a:t>
            </a:r>
          </a:p>
          <a:p>
            <a:endParaRPr lang="en-GB" sz="1600" dirty="0">
              <a:latin typeface="Calibri" panose="020F0502020204030204" pitchFamily="34" charset="0"/>
            </a:endParaRPr>
          </a:p>
        </p:txBody>
      </p:sp>
    </p:spTree>
    <p:extLst>
      <p:ext uri="{BB962C8B-B14F-4D97-AF65-F5344CB8AC3E}">
        <p14:creationId xmlns:p14="http://schemas.microsoft.com/office/powerpoint/2010/main" val="279515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7668424" cy="1584000"/>
          </a:xfrm>
        </p:spPr>
        <p:txBody>
          <a:bodyPr/>
          <a:lstStyle/>
          <a:p>
            <a:pPr algn="ctr">
              <a:lnSpc>
                <a:spcPct val="150000"/>
              </a:lnSpc>
            </a:pPr>
            <a:r>
              <a:rPr lang="en-GB" sz="3600" dirty="0" smtClean="0"/>
              <a:t>Location of proposed development</a:t>
            </a:r>
            <a:br>
              <a:rPr lang="en-GB" sz="3600" dirty="0" smtClean="0"/>
            </a:br>
            <a:r>
              <a:rPr lang="en-GB" sz="1600" dirty="0" smtClean="0">
                <a:solidFill>
                  <a:srgbClr val="111111"/>
                </a:solidFill>
              </a:rPr>
              <a:t>This </a:t>
            </a:r>
            <a:r>
              <a:rPr lang="en-GB" sz="1600" dirty="0">
                <a:solidFill>
                  <a:srgbClr val="111111"/>
                </a:solidFill>
              </a:rPr>
              <a:t>map shows the area of the site approved to provide  new Council homes. </a:t>
            </a:r>
            <a:br>
              <a:rPr lang="en-GB" sz="1600" dirty="0">
                <a:solidFill>
                  <a:srgbClr val="111111"/>
                </a:solidFill>
              </a:rPr>
            </a:br>
            <a:r>
              <a:rPr lang="en-GB" sz="1600" dirty="0"/>
              <a:t/>
            </a:r>
            <a:br>
              <a:rPr lang="en-GB" sz="1600" dirty="0"/>
            </a:br>
            <a:endParaRPr lang="en-GB" sz="1600" dirty="0">
              <a:latin typeface="Calibri" panose="020F050202020403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730" y="2178337"/>
            <a:ext cx="5642670" cy="2850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116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39048"/>
            <a:ext cx="6559200" cy="1800024"/>
          </a:xfrm>
        </p:spPr>
        <p:txBody>
          <a:bodyPr/>
          <a:lstStyle/>
          <a:p>
            <a:pPr algn="ctr"/>
            <a:r>
              <a:rPr lang="en-GB" sz="3600" dirty="0" smtClean="0"/>
              <a:t>Our Commitments </a:t>
            </a:r>
            <a:endParaRPr lang="en-GB" sz="3600" dirty="0"/>
          </a:p>
        </p:txBody>
      </p:sp>
      <p:sp>
        <p:nvSpPr>
          <p:cNvPr id="8" name="Rectangle 3"/>
          <p:cNvSpPr txBox="1">
            <a:spLocks noChangeArrowheads="1"/>
          </p:cNvSpPr>
          <p:nvPr/>
        </p:nvSpPr>
        <p:spPr>
          <a:xfrm>
            <a:off x="525103" y="1556792"/>
            <a:ext cx="4176465" cy="36004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a:t>
            </a:r>
            <a:r>
              <a:rPr lang="en-GB" altLang="en-US" sz="1600" dirty="0" smtClean="0">
                <a:solidFill>
                  <a:srgbClr val="111111"/>
                </a:solidFill>
                <a:latin typeface="+mn-lt"/>
                <a:cs typeface="Arial" panose="020B0604020202020204" pitchFamily="34" charset="0"/>
              </a:rPr>
              <a:t>We are committed </a:t>
            </a:r>
            <a:r>
              <a:rPr lang="en-GB" sz="1600" dirty="0" smtClean="0">
                <a:solidFill>
                  <a:srgbClr val="111111"/>
                </a:solidFill>
                <a:latin typeface="+mn-lt"/>
                <a:cs typeface="Arial" panose="020B0604020202020204" pitchFamily="34" charset="0"/>
              </a:rPr>
              <a:t>to building 11,000 new council homes across Southwark by 2043 </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cs typeface="Arial" panose="020B0604020202020204" pitchFamily="34" charset="0"/>
              </a:rPr>
              <a:t> Of these, 2,500 will be delivered by 2022</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cs typeface="Arial" panose="020B0604020202020204" pitchFamily="34" charset="0"/>
              </a:rPr>
              <a:t> There are currently about 10,000 households on the housing waiting list and 2,000 families are in temporary accommodation</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cs typeface="Arial" panose="020B0604020202020204" pitchFamily="34" charset="0"/>
              </a:rPr>
              <a:t> Charles Mackenzie is one of 80 sites across the borough that the council is currently developing for new council homes</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cs typeface="Arial" panose="020B0604020202020204" pitchFamily="34" charset="0"/>
              </a:rPr>
              <a:t> Under our local lettings policy, a minimum of 50% of the new council homes will be for local tenants in housing need</a:t>
            </a:r>
          </a:p>
          <a:p>
            <a:endParaRPr lang="en-GB" altLang="en-US" sz="1800" dirty="0" smtClean="0">
              <a:latin typeface="Calibri" panose="020F0502020204030204" pitchFamily="34" charset="0"/>
            </a:endParaRPr>
          </a:p>
        </p:txBody>
      </p:sp>
      <p:sp>
        <p:nvSpPr>
          <p:cNvPr id="9" name="Rectangle 72"/>
          <p:cNvSpPr>
            <a:spLocks noChangeArrowheads="1"/>
          </p:cNvSpPr>
          <p:nvPr/>
        </p:nvSpPr>
        <p:spPr bwMode="auto">
          <a:xfrm>
            <a:off x="4860032" y="1339060"/>
            <a:ext cx="3860095" cy="3451268"/>
          </a:xfrm>
          <a:prstGeom prst="rect">
            <a:avLst/>
          </a:prstGeom>
          <a:noFill/>
          <a:ln>
            <a:noFill/>
          </a:ln>
          <a:effectLs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FontTx/>
              <a:buNone/>
            </a:pPr>
            <a:r>
              <a:rPr lang="en-GB" altLang="en-US" sz="1600" b="1" dirty="0" smtClean="0">
                <a:solidFill>
                  <a:prstClr val="black"/>
                </a:solidFill>
                <a:latin typeface="Arial" panose="020B0604020202020204" pitchFamily="34" charset="0"/>
                <a:cs typeface="Arial" panose="020B0604020202020204" pitchFamily="34" charset="0"/>
              </a:rPr>
              <a:t>Why we’re making them</a:t>
            </a:r>
          </a:p>
          <a:p>
            <a:pPr marL="0" indent="0">
              <a:buFontTx/>
              <a:buNone/>
            </a:pPr>
            <a:endParaRPr lang="en-GB" altLang="en-US" sz="1600" b="1" dirty="0" smtClean="0">
              <a:solidFill>
                <a:prstClr val="black"/>
              </a:solidFill>
              <a:latin typeface="Calibri"/>
            </a:endParaRP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cs typeface="Arial" panose="020B0604020202020204" pitchFamily="34" charset="0"/>
              </a:rPr>
              <a:t>A shortage of affordable housing is a top concern for our residents</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cs typeface="Arial" panose="020B0604020202020204" pitchFamily="34" charset="0"/>
              </a:rPr>
              <a:t>The population of our borough is growing </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cs typeface="Arial" panose="020B0604020202020204" pitchFamily="34" charset="0"/>
              </a:rPr>
              <a:t>To help meet the housing needs </a:t>
            </a:r>
            <a:r>
              <a:rPr lang="en-GB" altLang="en-US" sz="1600" dirty="0">
                <a:solidFill>
                  <a:prstClr val="black"/>
                </a:solidFill>
                <a:latin typeface="+mn-lt"/>
                <a:cs typeface="Arial" panose="020B0604020202020204" pitchFamily="34" charset="0"/>
              </a:rPr>
              <a:t>of future generations </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cs typeface="Arial" panose="020B0604020202020204" pitchFamily="34" charset="0"/>
              </a:rPr>
              <a:t>To provide </a:t>
            </a:r>
            <a:r>
              <a:rPr lang="en-GB" altLang="en-US" sz="1600" dirty="0">
                <a:solidFill>
                  <a:prstClr val="black"/>
                </a:solidFill>
                <a:latin typeface="+mn-lt"/>
                <a:cs typeface="Arial" panose="020B0604020202020204" pitchFamily="34" charset="0"/>
              </a:rPr>
              <a:t>opportunities and </a:t>
            </a:r>
            <a:r>
              <a:rPr lang="en-GB" altLang="en-US" sz="1600" dirty="0" smtClean="0">
                <a:solidFill>
                  <a:prstClr val="black"/>
                </a:solidFill>
                <a:latin typeface="+mn-lt"/>
                <a:cs typeface="Arial" panose="020B0604020202020204" pitchFamily="34" charset="0"/>
              </a:rPr>
              <a:t>strengthen </a:t>
            </a:r>
            <a:r>
              <a:rPr lang="en-GB" altLang="en-US" sz="1600" dirty="0">
                <a:solidFill>
                  <a:prstClr val="black"/>
                </a:solidFill>
                <a:latin typeface="+mn-lt"/>
                <a:cs typeface="Arial" panose="020B0604020202020204" pitchFamily="34" charset="0"/>
              </a:rPr>
              <a:t>communities</a:t>
            </a:r>
          </a:p>
        </p:txBody>
      </p:sp>
    </p:spTree>
    <p:extLst>
      <p:ext uri="{BB962C8B-B14F-4D97-AF65-F5344CB8AC3E}">
        <p14:creationId xmlns:p14="http://schemas.microsoft.com/office/powerpoint/2010/main" val="262375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04664"/>
            <a:ext cx="6559200" cy="1584000"/>
          </a:xfrm>
        </p:spPr>
        <p:txBody>
          <a:bodyPr/>
          <a:lstStyle/>
          <a:p>
            <a:pPr algn="ctr"/>
            <a:r>
              <a:rPr lang="en-GB" sz="3600" dirty="0" smtClean="0"/>
              <a:t>Your Feedback</a:t>
            </a:r>
            <a:endParaRPr lang="en-GB" sz="3600" dirty="0"/>
          </a:p>
        </p:txBody>
      </p:sp>
      <p:sp>
        <p:nvSpPr>
          <p:cNvPr id="7" name="Rectangle 3"/>
          <p:cNvSpPr txBox="1">
            <a:spLocks noChangeArrowheads="1"/>
          </p:cNvSpPr>
          <p:nvPr/>
        </p:nvSpPr>
        <p:spPr>
          <a:xfrm>
            <a:off x="611560" y="1556792"/>
            <a:ext cx="7907727" cy="34290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altLang="en-US" sz="1600" dirty="0">
                <a:solidFill>
                  <a:srgbClr val="111111"/>
                </a:solidFill>
                <a:latin typeface="+mn-lt"/>
              </a:rPr>
              <a:t>Consultation letters were sent out to all residents on </a:t>
            </a:r>
            <a:r>
              <a:rPr lang="en-GB" altLang="en-US" sz="1600" dirty="0" smtClean="0">
                <a:solidFill>
                  <a:srgbClr val="111111"/>
                </a:solidFill>
                <a:latin typeface="+mn-lt"/>
              </a:rPr>
              <a:t>23 September 2019 </a:t>
            </a:r>
            <a:r>
              <a:rPr lang="en-GB" altLang="en-US" sz="1600" dirty="0">
                <a:solidFill>
                  <a:srgbClr val="111111"/>
                </a:solidFill>
                <a:latin typeface="+mn-lt"/>
              </a:rPr>
              <a:t>asking for your views on the potential for building new council homes where the garages are located and for your suggestions on we can improve the estate as part of the redevelopment. </a:t>
            </a:r>
          </a:p>
          <a:p>
            <a:r>
              <a:rPr lang="en-GB" altLang="en-US" sz="1600" dirty="0" smtClean="0">
                <a:solidFill>
                  <a:srgbClr val="111111"/>
                </a:solidFill>
                <a:latin typeface="+mn-lt"/>
              </a:rPr>
              <a:t>We </a:t>
            </a:r>
            <a:r>
              <a:rPr lang="en-GB" altLang="en-US" sz="1600" dirty="0">
                <a:solidFill>
                  <a:srgbClr val="111111"/>
                </a:solidFill>
                <a:latin typeface="+mn-lt"/>
              </a:rPr>
              <a:t>confirmed to you on 13 February 2020 that the project had received approval to proceed to design development. The feedback that we received from you and our response is detailed below</a:t>
            </a:r>
            <a:r>
              <a:rPr lang="en-GB" altLang="en-US" sz="1600" dirty="0">
                <a:solidFill>
                  <a:srgbClr val="111111"/>
                </a:solidFill>
              </a:rPr>
              <a:t>.</a:t>
            </a:r>
          </a:p>
          <a:p>
            <a:endParaRPr lang="en-GB" altLang="en-US" sz="1600" b="1" dirty="0">
              <a:solidFill>
                <a:srgbClr val="111111"/>
              </a:solidFill>
            </a:endParaRPr>
          </a:p>
        </p:txBody>
      </p:sp>
    </p:spTree>
    <p:extLst>
      <p:ext uri="{BB962C8B-B14F-4D97-AF65-F5344CB8AC3E}">
        <p14:creationId xmlns:p14="http://schemas.microsoft.com/office/powerpoint/2010/main" val="412986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04664"/>
            <a:ext cx="6559200" cy="1584000"/>
          </a:xfrm>
        </p:spPr>
        <p:txBody>
          <a:bodyPr/>
          <a:lstStyle/>
          <a:p>
            <a:pPr algn="ctr"/>
            <a:r>
              <a:rPr lang="en-GB" sz="3600" dirty="0" smtClean="0"/>
              <a:t>Your Feedback (continued)</a:t>
            </a:r>
            <a:endParaRPr lang="en-GB" sz="3600" dirty="0"/>
          </a:p>
        </p:txBody>
      </p:sp>
      <p:sp>
        <p:nvSpPr>
          <p:cNvPr id="7" name="Rectangle 3"/>
          <p:cNvSpPr txBox="1">
            <a:spLocks noChangeArrowheads="1"/>
          </p:cNvSpPr>
          <p:nvPr/>
        </p:nvSpPr>
        <p:spPr>
          <a:xfrm>
            <a:off x="611560" y="1556792"/>
            <a:ext cx="7907727" cy="34290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rgbClr val="111111"/>
                </a:solidFill>
                <a:latin typeface="+mn-lt"/>
              </a:rPr>
              <a:t>Question –  We asked what your views, suggestions and comments are about the proposal  to develop Charles Mackenzie Garages into new homes</a:t>
            </a:r>
            <a:r>
              <a:rPr lang="en-GB" sz="1600" b="1" dirty="0" smtClean="0">
                <a:solidFill>
                  <a:srgbClr val="111111"/>
                </a:solidFill>
                <a:latin typeface="+mn-lt"/>
              </a:rPr>
              <a:t>.</a:t>
            </a:r>
            <a:endParaRPr lang="en-GB" sz="1600" b="1" dirty="0">
              <a:solidFill>
                <a:srgbClr val="111111"/>
              </a:solidFill>
              <a:latin typeface="+mn-lt"/>
            </a:endParaRPr>
          </a:p>
          <a:p>
            <a:pPr marL="285750" indent="-285750">
              <a:buFont typeface="Arial" panose="020B0604020202020204" pitchFamily="34" charset="0"/>
              <a:buChar char="•"/>
            </a:pPr>
            <a:r>
              <a:rPr lang="en-GB" sz="1600" dirty="0">
                <a:solidFill>
                  <a:srgbClr val="111111"/>
                </a:solidFill>
                <a:latin typeface="+mn-lt"/>
              </a:rPr>
              <a:t>Parking issues, including allowing for deliveries</a:t>
            </a:r>
          </a:p>
          <a:p>
            <a:pPr marL="285750" indent="-285750">
              <a:buFont typeface="Arial" panose="020B0604020202020204" pitchFamily="34" charset="0"/>
              <a:buChar char="•"/>
            </a:pPr>
            <a:r>
              <a:rPr lang="en-GB" sz="1600" dirty="0">
                <a:solidFill>
                  <a:srgbClr val="111111"/>
                </a:solidFill>
                <a:latin typeface="+mn-lt"/>
              </a:rPr>
              <a:t>Potential overlooking issues</a:t>
            </a:r>
          </a:p>
          <a:p>
            <a:pPr marL="285750" indent="-285750">
              <a:buFont typeface="Arial" panose="020B0604020202020204" pitchFamily="34" charset="0"/>
              <a:buChar char="•"/>
            </a:pPr>
            <a:r>
              <a:rPr lang="en-GB" sz="1600" dirty="0">
                <a:solidFill>
                  <a:srgbClr val="111111"/>
                </a:solidFill>
                <a:latin typeface="+mn-lt"/>
              </a:rPr>
              <a:t>Disruption during the build</a:t>
            </a:r>
          </a:p>
          <a:p>
            <a:endParaRPr lang="en-GB" altLang="en-US" sz="1600" b="1" dirty="0">
              <a:solidFill>
                <a:srgbClr val="111111"/>
              </a:solidFill>
            </a:endParaRPr>
          </a:p>
        </p:txBody>
      </p:sp>
    </p:spTree>
    <p:extLst>
      <p:ext uri="{BB962C8B-B14F-4D97-AF65-F5344CB8AC3E}">
        <p14:creationId xmlns:p14="http://schemas.microsoft.com/office/powerpoint/2010/main" val="237543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p:txBody>
          <a:bodyPr/>
          <a:lstStyle/>
          <a:p>
            <a:pPr algn="ctr"/>
            <a:r>
              <a:rPr lang="en-GB" sz="3600" dirty="0" smtClean="0"/>
              <a:t>Your Feedback </a:t>
            </a:r>
            <a:r>
              <a:rPr lang="en-GB" altLang="en-US" sz="3600" dirty="0"/>
              <a:t>(</a:t>
            </a:r>
            <a:r>
              <a:rPr lang="en-GB" altLang="en-US" sz="3600" dirty="0" smtClean="0"/>
              <a:t>continued</a:t>
            </a:r>
            <a:r>
              <a:rPr lang="en-GB" altLang="en-US" sz="3600" dirty="0"/>
              <a:t>)</a:t>
            </a:r>
            <a:r>
              <a:rPr lang="en-GB" altLang="en-US" sz="3600" b="1" dirty="0"/>
              <a:t/>
            </a:r>
            <a:br>
              <a:rPr lang="en-GB" altLang="en-US" sz="3600" b="1" dirty="0"/>
            </a:br>
            <a:endParaRPr lang="en-GB" sz="3600" dirty="0"/>
          </a:p>
        </p:txBody>
      </p:sp>
      <p:sp>
        <p:nvSpPr>
          <p:cNvPr id="9" name="Content Placeholder 2"/>
          <p:cNvSpPr txBox="1">
            <a:spLocks/>
          </p:cNvSpPr>
          <p:nvPr/>
        </p:nvSpPr>
        <p:spPr>
          <a:xfrm>
            <a:off x="611560" y="1589584"/>
            <a:ext cx="7467600" cy="39624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b="1" dirty="0">
                <a:solidFill>
                  <a:srgbClr val="111111"/>
                </a:solidFill>
                <a:latin typeface="+mn-lt"/>
              </a:rPr>
              <a:t>Question –  We asked how we could provide additional benefits for you, your neighbours and the local area at the same time? </a:t>
            </a:r>
            <a:endParaRPr lang="en-GB" sz="1000" b="1" dirty="0">
              <a:solidFill>
                <a:srgbClr val="111111"/>
              </a:solidFill>
              <a:latin typeface="+mn-lt"/>
            </a:endParaRPr>
          </a:p>
          <a:p>
            <a:pPr marL="285750" indent="-285750">
              <a:lnSpc>
                <a:spcPct val="100000"/>
              </a:lnSpc>
              <a:buFont typeface="Arial" panose="020B0604020202020204" pitchFamily="34" charset="0"/>
              <a:buChar char="•"/>
            </a:pPr>
            <a:r>
              <a:rPr lang="en-GB" sz="1600" dirty="0" smtClean="0">
                <a:solidFill>
                  <a:srgbClr val="111111"/>
                </a:solidFill>
                <a:latin typeface="+mn-lt"/>
              </a:rPr>
              <a:t>Provide </a:t>
            </a:r>
            <a:r>
              <a:rPr lang="en-GB" sz="1600" dirty="0">
                <a:solidFill>
                  <a:srgbClr val="111111"/>
                </a:solidFill>
                <a:latin typeface="+mn-lt"/>
              </a:rPr>
              <a:t>gardens for the residents on the ground floor.</a:t>
            </a:r>
          </a:p>
          <a:p>
            <a:pPr marL="285750" indent="-285750">
              <a:lnSpc>
                <a:spcPct val="100000"/>
              </a:lnSpc>
              <a:buFont typeface="Arial" panose="020B0604020202020204" pitchFamily="34" charset="0"/>
              <a:buChar char="•"/>
            </a:pPr>
            <a:r>
              <a:rPr lang="en-GB" sz="1600" dirty="0">
                <a:solidFill>
                  <a:srgbClr val="111111"/>
                </a:solidFill>
                <a:latin typeface="+mn-lt"/>
              </a:rPr>
              <a:t>Re-design the existing green space so that it is more inviting and accessible. </a:t>
            </a:r>
          </a:p>
          <a:p>
            <a:pPr marL="285750" indent="-285750">
              <a:lnSpc>
                <a:spcPct val="100000"/>
              </a:lnSpc>
              <a:buFont typeface="Arial" panose="020B0604020202020204" pitchFamily="34" charset="0"/>
              <a:buChar char="•"/>
            </a:pPr>
            <a:r>
              <a:rPr lang="en-GB" sz="1600" dirty="0">
                <a:solidFill>
                  <a:srgbClr val="111111"/>
                </a:solidFill>
                <a:latin typeface="+mn-lt"/>
              </a:rPr>
              <a:t>Provide more privacy for the existing residents.</a:t>
            </a:r>
          </a:p>
          <a:p>
            <a:pPr marL="285750" indent="-285750">
              <a:lnSpc>
                <a:spcPct val="100000"/>
              </a:lnSpc>
              <a:buFont typeface="Arial" panose="020B0604020202020204" pitchFamily="34" charset="0"/>
              <a:buChar char="•"/>
            </a:pPr>
            <a:r>
              <a:rPr lang="en-GB" sz="1600" dirty="0">
                <a:solidFill>
                  <a:srgbClr val="111111"/>
                </a:solidFill>
                <a:latin typeface="+mn-lt"/>
              </a:rPr>
              <a:t>Maintaining the level of parking that currently exists on the estate.</a:t>
            </a:r>
          </a:p>
          <a:p>
            <a:pPr marL="285750" indent="-285750">
              <a:lnSpc>
                <a:spcPct val="100000"/>
              </a:lnSpc>
              <a:buFont typeface="Arial" panose="020B0604020202020204" pitchFamily="34" charset="0"/>
              <a:buChar char="•"/>
            </a:pPr>
            <a:r>
              <a:rPr lang="en-GB" sz="1600" dirty="0">
                <a:solidFill>
                  <a:srgbClr val="111111"/>
                </a:solidFill>
                <a:latin typeface="+mn-lt"/>
              </a:rPr>
              <a:t>Trees, good landscaping</a:t>
            </a:r>
          </a:p>
          <a:p>
            <a:pPr marL="285750" indent="-285750">
              <a:lnSpc>
                <a:spcPct val="100000"/>
              </a:lnSpc>
              <a:buFont typeface="Arial" panose="020B0604020202020204" pitchFamily="34" charset="0"/>
              <a:buChar char="•"/>
            </a:pPr>
            <a:r>
              <a:rPr lang="en-GB" sz="1600" dirty="0">
                <a:solidFill>
                  <a:srgbClr val="111111"/>
                </a:solidFill>
                <a:latin typeface="+mn-lt"/>
              </a:rPr>
              <a:t>Ensuring that the new development does not over look the school</a:t>
            </a:r>
          </a:p>
          <a:p>
            <a:pPr marL="285750" indent="-285750">
              <a:lnSpc>
                <a:spcPct val="100000"/>
              </a:lnSpc>
              <a:buFont typeface="Arial" panose="020B0604020202020204" pitchFamily="34" charset="0"/>
              <a:buChar char="•"/>
            </a:pPr>
            <a:r>
              <a:rPr lang="en-GB" sz="1600" dirty="0">
                <a:solidFill>
                  <a:srgbClr val="111111"/>
                </a:solidFill>
                <a:latin typeface="+mn-lt"/>
              </a:rPr>
              <a:t>Create a development that reduces anti-social behaviour around the block.</a:t>
            </a:r>
          </a:p>
          <a:p>
            <a:endParaRPr lang="en-GB" dirty="0">
              <a:solidFill>
                <a:srgbClr val="111111"/>
              </a:solidFill>
            </a:endParaRPr>
          </a:p>
        </p:txBody>
      </p:sp>
    </p:spTree>
    <p:extLst>
      <p:ext uri="{BB962C8B-B14F-4D97-AF65-F5344CB8AC3E}">
        <p14:creationId xmlns:p14="http://schemas.microsoft.com/office/powerpoint/2010/main" val="16668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Our response to your feedback</a:t>
            </a:r>
            <a:endParaRPr lang="en-GB" altLang="en-US" sz="3600" dirty="0">
              <a:latin typeface="+mj-lt"/>
              <a:ea typeface="+mj-ea"/>
              <a:cs typeface="+mj-cs"/>
            </a:endParaRPr>
          </a:p>
        </p:txBody>
      </p:sp>
      <p:sp>
        <p:nvSpPr>
          <p:cNvPr id="8" name="Rectangle 3"/>
          <p:cNvSpPr txBox="1">
            <a:spLocks noChangeArrowheads="1"/>
          </p:cNvSpPr>
          <p:nvPr/>
        </p:nvSpPr>
        <p:spPr>
          <a:xfrm>
            <a:off x="487641" y="1412776"/>
            <a:ext cx="8199159" cy="3791635"/>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endParaRPr lang="en-GB" sz="1600" dirty="0">
              <a:solidFill>
                <a:srgbClr val="111111"/>
              </a:solidFill>
            </a:endParaRPr>
          </a:p>
        </p:txBody>
      </p:sp>
      <p:sp>
        <p:nvSpPr>
          <p:cNvPr id="9" name="TextBox 8"/>
          <p:cNvSpPr txBox="1"/>
          <p:nvPr/>
        </p:nvSpPr>
        <p:spPr>
          <a:xfrm>
            <a:off x="827584" y="1340768"/>
            <a:ext cx="7704856" cy="3816429"/>
          </a:xfrm>
          <a:prstGeom prst="rect">
            <a:avLst/>
          </a:prstGeom>
          <a:noFill/>
        </p:spPr>
        <p:txBody>
          <a:bodyPr wrap="square" rtlCol="0">
            <a:spAutoFit/>
          </a:bodyPr>
          <a:lstStyle/>
          <a:p>
            <a:r>
              <a:rPr lang="en-GB" sz="1600" dirty="0">
                <a:solidFill>
                  <a:srgbClr val="111111"/>
                </a:solidFill>
              </a:rPr>
              <a:t>We value the comments we received from you and hope that our feedback below will  answer some of your questions.</a:t>
            </a:r>
          </a:p>
          <a:p>
            <a:endParaRPr lang="en-GB" sz="1600" dirty="0">
              <a:solidFill>
                <a:srgbClr val="111111"/>
              </a:solidFill>
            </a:endParaRPr>
          </a:p>
          <a:p>
            <a:r>
              <a:rPr lang="en-GB" sz="1600" b="1" dirty="0" smtClean="0">
                <a:solidFill>
                  <a:srgbClr val="111111"/>
                </a:solidFill>
              </a:rPr>
              <a:t>Design </a:t>
            </a:r>
          </a:p>
          <a:p>
            <a:endParaRPr lang="en-GB" sz="1600" dirty="0">
              <a:solidFill>
                <a:srgbClr val="111111"/>
              </a:solidFill>
            </a:endParaRPr>
          </a:p>
          <a:p>
            <a:r>
              <a:rPr lang="en-GB" sz="1600" dirty="0">
                <a:solidFill>
                  <a:srgbClr val="111111"/>
                </a:solidFill>
              </a:rPr>
              <a:t>Your concerns about overlooking, access to parking or turning of delivery vehicles, anti-social behaviour </a:t>
            </a:r>
            <a:r>
              <a:rPr lang="en-GB" sz="1600" dirty="0" smtClean="0">
                <a:solidFill>
                  <a:srgbClr val="111111"/>
                </a:solidFill>
              </a:rPr>
              <a:t>etc. </a:t>
            </a:r>
            <a:r>
              <a:rPr lang="en-GB" sz="1600" dirty="0">
                <a:solidFill>
                  <a:srgbClr val="111111"/>
                </a:solidFill>
              </a:rPr>
              <a:t>will be forwarded to our Architect for consideration in the development of the design. </a:t>
            </a:r>
          </a:p>
          <a:p>
            <a:r>
              <a:rPr lang="en-GB" sz="1600" dirty="0">
                <a:solidFill>
                  <a:srgbClr val="111111"/>
                </a:solidFill>
              </a:rPr>
              <a:t>Where necessary the Architect will carry out surveys to establish the impact of these concerns and propose design solutions  to minimise such impact. We will hold Project Group meetings for further consultation as we progress.</a:t>
            </a:r>
          </a:p>
          <a:p>
            <a:r>
              <a:rPr lang="en-GB" sz="1600" dirty="0">
                <a:solidFill>
                  <a:srgbClr val="111111"/>
                </a:solidFill>
              </a:rPr>
              <a:t>Once we arrive at an acceptable design, we will make it available to residents and hold a final design meeting with the Project Group before submission to planning authorities. </a:t>
            </a:r>
          </a:p>
          <a:p>
            <a:endParaRPr lang="en-GB" dirty="0"/>
          </a:p>
        </p:txBody>
      </p:sp>
    </p:spTree>
    <p:extLst>
      <p:ext uri="{BB962C8B-B14F-4D97-AF65-F5344CB8AC3E}">
        <p14:creationId xmlns:p14="http://schemas.microsoft.com/office/powerpoint/2010/main" val="3196184533"/>
      </p:ext>
    </p:extLst>
  </p:cSld>
  <p:clrMapOvr>
    <a:masterClrMapping/>
  </p:clrMapOvr>
</p:sld>
</file>

<file path=ppt/theme/theme1.xml><?xml version="1.0" encoding="utf-8"?>
<a:theme xmlns:a="http://schemas.openxmlformats.org/drawingml/2006/main" name="Southwark presentation">
  <a:themeElements>
    <a:clrScheme name="Southwark PwP Gold">
      <a:dk1>
        <a:srgbClr val="F0AB00"/>
      </a:dk1>
      <a:lt1>
        <a:srgbClr val="FFFFFF"/>
      </a:lt1>
      <a:dk2>
        <a:srgbClr val="CF0072"/>
      </a:dk2>
      <a:lt2>
        <a:srgbClr val="34B233"/>
      </a:lt2>
      <a:accent1>
        <a:srgbClr val="B6BF00"/>
      </a:accent1>
      <a:accent2>
        <a:srgbClr val="00C0B5"/>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
  <a:themeElements>
    <a:clrScheme name="Southwark PwP Teal">
      <a:dk1>
        <a:srgbClr val="00C0B5"/>
      </a:dk1>
      <a:lt1>
        <a:srgbClr val="FFFFFF"/>
      </a:lt1>
      <a:dk2>
        <a:srgbClr val="FF6319"/>
      </a:dk2>
      <a:lt2>
        <a:srgbClr val="34B233"/>
      </a:lt2>
      <a:accent1>
        <a:srgbClr val="B6BF00"/>
      </a:accent1>
      <a:accent2>
        <a:srgbClr val="F0AB00"/>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rk Yellow">
  <a:themeElements>
    <a:clrScheme name="Southwark PwP Purple">
      <a:dk1>
        <a:srgbClr val="B6BF00"/>
      </a:dk1>
      <a:lt1>
        <a:srgbClr val="FFFFFF"/>
      </a:lt1>
      <a:dk2>
        <a:srgbClr val="CF0072"/>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Southwark presentation</Template>
  <TotalTime>531</TotalTime>
  <Words>1109</Words>
  <Application>Microsoft Office PowerPoint</Application>
  <PresentationFormat>On-screen Show (4:3)</PresentationFormat>
  <Paragraphs>114</Paragraphs>
  <Slides>14</Slides>
  <Notes>7</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Southwark presentation</vt:lpstr>
      <vt:lpstr>Teal</vt:lpstr>
      <vt:lpstr>Purple</vt:lpstr>
      <vt:lpstr>Dark Yellow</vt:lpstr>
      <vt:lpstr> </vt:lpstr>
      <vt:lpstr>Contents</vt:lpstr>
      <vt:lpstr>Introduction </vt:lpstr>
      <vt:lpstr>Location of proposed development This map shows the area of the site approved to provide  new Council homes.   </vt:lpstr>
      <vt:lpstr>Our Commitments </vt:lpstr>
      <vt:lpstr>Your Feedback</vt:lpstr>
      <vt:lpstr>Your Feedback (continued)</vt:lpstr>
      <vt:lpstr>Your Feedback (continued) </vt:lpstr>
      <vt:lpstr>Our response to your feedback</vt:lpstr>
      <vt:lpstr>Our response to your feedback  (continued)</vt:lpstr>
      <vt:lpstr>Invitation to join a Project Group </vt:lpstr>
      <vt:lpstr>What a Project Group involves</vt:lpstr>
      <vt:lpstr>How we will consult with you</vt:lpstr>
      <vt:lpstr>Indicative next steps</vt:lpstr>
    </vt:vector>
  </TitlesOfParts>
  <Company>Southwark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Roach, Lorraine</dc:creator>
  <cp:lastModifiedBy>Laker, Helen</cp:lastModifiedBy>
  <cp:revision>39</cp:revision>
  <dcterms:created xsi:type="dcterms:W3CDTF">2020-05-14T11:46:14Z</dcterms:created>
  <dcterms:modified xsi:type="dcterms:W3CDTF">2020-05-26T16:43:31Z</dcterms:modified>
</cp:coreProperties>
</file>