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0" r:id="rId4"/>
    <p:sldId id="258" r:id="rId5"/>
    <p:sldId id="267" r:id="rId6"/>
    <p:sldId id="261" r:id="rId7"/>
    <p:sldId id="259" r:id="rId8"/>
    <p:sldId id="262" r:id="rId9"/>
    <p:sldId id="265" r:id="rId10"/>
    <p:sldId id="266" r:id="rId11"/>
    <p:sldId id="268"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3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462A6BA-05BD-40A4-AEB4-4E7874204172}" type="datetimeFigureOut">
              <a:rPr lang="en-GB" smtClean="0"/>
              <a:t>31/10/2018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E233531-DB43-464D-93D4-40E5B7B60E34}" type="slidenum">
              <a:rPr lang="en-GB" smtClean="0"/>
              <a:t>‹#›</a:t>
            </a:fld>
            <a:endParaRPr lang="en-GB"/>
          </a:p>
        </p:txBody>
      </p:sp>
    </p:spTree>
    <p:extLst>
      <p:ext uri="{BB962C8B-B14F-4D97-AF65-F5344CB8AC3E}">
        <p14:creationId xmlns:p14="http://schemas.microsoft.com/office/powerpoint/2010/main" val="364978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AFE443-4B18-4052-892C-88B86F1D1FA2}" type="datetime1">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B1A9B-99C8-4CED-AF53-4F3913A677AD}" type="datetime1">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9BB10-005B-4907-B2A8-64773C8D2B17}" type="datetime1">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EDF55-0D23-4A77-97D1-275AC6F9A1D8}" type="datetime1">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F280D-E9F9-4425-8274-2E62C6472063}" type="datetime1">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6473CA-24E1-446F-A163-37009B0DBD9C}" type="datetime1">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1EDBA-6D1F-4819-B08F-E91785DB326F}" type="datetime1">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1AC62-BDAB-4082-9220-41CE03761D93}" type="datetime1">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D01AB-0499-4C34-B4DA-760FFC621E97}" type="datetime1">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B7AC8-98EE-40AF-BB5B-0C4394A841D5}" type="datetime1">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ED4B4-3396-4FBD-99C8-5E509B22C2FC}" type="datetime1">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3E43F-0774-4EC3-A647-E0B023B924CA}" type="datetime1">
              <a:rPr lang="en-US" smtClean="0"/>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086600" cy="2079625"/>
          </a:xfrm>
        </p:spPr>
        <p:txBody>
          <a:bodyPr>
            <a:noAutofit/>
          </a:bodyPr>
          <a:lstStyle/>
          <a:p>
            <a:r>
              <a:rPr lang="en-GB" sz="3200" dirty="0" smtClean="0"/>
              <a:t>Width restriction at Harper </a:t>
            </a:r>
            <a:r>
              <a:rPr lang="en-GB" sz="3200" dirty="0"/>
              <a:t>Road and Bath </a:t>
            </a:r>
            <a:r>
              <a:rPr lang="en-GB" sz="3200" dirty="0" smtClean="0"/>
              <a:t>Terrace -</a:t>
            </a:r>
            <a:br>
              <a:rPr lang="en-GB" sz="3200" dirty="0" smtClean="0"/>
            </a:br>
            <a:r>
              <a:rPr lang="en-GB" sz="3200" dirty="0" smtClean="0"/>
              <a:t>Summary notes on traffic monitoring results and feedback</a:t>
            </a:r>
            <a:endParaRPr lang="en-GB" sz="3200" dirty="0"/>
          </a:p>
        </p:txBody>
      </p:sp>
      <p:sp>
        <p:nvSpPr>
          <p:cNvPr id="3" name="Subtitle 2"/>
          <p:cNvSpPr>
            <a:spLocks noGrp="1"/>
          </p:cNvSpPr>
          <p:nvPr>
            <p:ph type="subTitle" idx="1"/>
          </p:nvPr>
        </p:nvSpPr>
        <p:spPr>
          <a:xfrm>
            <a:off x="3352800" y="5642398"/>
            <a:ext cx="5105400" cy="834602"/>
          </a:xfrm>
        </p:spPr>
        <p:txBody>
          <a:bodyPr>
            <a:noAutofit/>
          </a:bodyPr>
          <a:lstStyle/>
          <a:p>
            <a:pPr algn="r"/>
            <a:r>
              <a:rPr lang="en-GB" sz="900" dirty="0" smtClean="0"/>
              <a:t>Transport Projects</a:t>
            </a:r>
          </a:p>
          <a:p>
            <a:pPr algn="r"/>
            <a:r>
              <a:rPr lang="en-GB" sz="900" dirty="0" smtClean="0"/>
              <a:t>Highways</a:t>
            </a:r>
          </a:p>
          <a:p>
            <a:pPr algn="r"/>
            <a:r>
              <a:rPr lang="en-GB" sz="900" dirty="0" smtClean="0"/>
              <a:t>Southwark Council</a:t>
            </a:r>
          </a:p>
          <a:p>
            <a:pPr algn="r"/>
            <a:r>
              <a:rPr lang="en-GB" sz="900" dirty="0" smtClean="0"/>
              <a:t>Version </a:t>
            </a:r>
            <a:r>
              <a:rPr lang="en-GB" sz="900" dirty="0" smtClean="0"/>
              <a:t>3 </a:t>
            </a:r>
            <a:r>
              <a:rPr lang="en-GB" sz="900" dirty="0" smtClean="0"/>
              <a:t>(Table 3- information </a:t>
            </a:r>
            <a:r>
              <a:rPr lang="en-GB" sz="900" dirty="0" smtClean="0"/>
              <a:t>added, Table 2 % values corrected) </a:t>
            </a:r>
            <a:endParaRPr lang="en-GB" sz="900" dirty="0" smtClean="0"/>
          </a:p>
          <a:p>
            <a:pPr algn="r"/>
            <a:r>
              <a:rPr lang="en-GB" sz="900" dirty="0" smtClean="0"/>
              <a:t>Date: </a:t>
            </a:r>
            <a:r>
              <a:rPr lang="en-GB" sz="900" dirty="0" smtClean="0"/>
              <a:t>31/10/2018</a:t>
            </a:r>
            <a:endParaRPr lang="en-GB" sz="9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797361"/>
            <a:ext cx="4114799" cy="264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62499" y="5438670"/>
            <a:ext cx="3294492" cy="253916"/>
          </a:xfrm>
          <a:prstGeom prst="rect">
            <a:avLst/>
          </a:prstGeom>
          <a:noFill/>
        </p:spPr>
        <p:txBody>
          <a:bodyPr wrap="none" rtlCol="0">
            <a:spAutoFit/>
          </a:bodyPr>
          <a:lstStyle/>
          <a:p>
            <a:r>
              <a:rPr lang="en-GB" sz="1050" dirty="0" smtClean="0"/>
              <a:t>Photo of width restriction at Harper Road, October 2018</a:t>
            </a:r>
            <a:endParaRPr lang="en-GB" sz="105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861633"/>
            <a:ext cx="1600200" cy="71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397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7" name="Title 1"/>
          <p:cNvSpPr>
            <a:spLocks noGrp="1"/>
          </p:cNvSpPr>
          <p:nvPr>
            <p:ph type="title"/>
          </p:nvPr>
        </p:nvSpPr>
        <p:spPr>
          <a:xfrm>
            <a:off x="237472" y="2088"/>
            <a:ext cx="8495940" cy="1143000"/>
          </a:xfrm>
        </p:spPr>
        <p:txBody>
          <a:bodyPr>
            <a:normAutofit/>
          </a:bodyPr>
          <a:lstStyle/>
          <a:p>
            <a:r>
              <a:rPr lang="en-GB" sz="2000" dirty="0" smtClean="0"/>
              <a:t>Figure 4. 2018 combined hourly flows – Middle of Harper Road</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4380"/>
            <a:ext cx="8760352" cy="450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24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endParaRPr lang="en-GB" sz="2800" dirty="0"/>
          </a:p>
        </p:txBody>
      </p:sp>
      <p:sp>
        <p:nvSpPr>
          <p:cNvPr id="3" name="Content Placeholder 2"/>
          <p:cNvSpPr>
            <a:spLocks noGrp="1"/>
          </p:cNvSpPr>
          <p:nvPr>
            <p:ph idx="1"/>
          </p:nvPr>
        </p:nvSpPr>
        <p:spPr>
          <a:xfrm>
            <a:off x="381000" y="762000"/>
            <a:ext cx="8229600" cy="5638800"/>
          </a:xfrm>
        </p:spPr>
        <p:txBody>
          <a:bodyPr>
            <a:noAutofit/>
          </a:bodyPr>
          <a:lstStyle/>
          <a:p>
            <a:pPr marL="0" indent="0">
              <a:buNone/>
            </a:pPr>
            <a:endParaRPr lang="en-GB" sz="1600" dirty="0"/>
          </a:p>
          <a:p>
            <a:pPr marL="0" indent="0">
              <a:buNone/>
            </a:pPr>
            <a:r>
              <a:rPr lang="en-GB" sz="1800" b="1" dirty="0"/>
              <a:t>Conclusion</a:t>
            </a:r>
          </a:p>
          <a:p>
            <a:pPr marL="0" indent="0">
              <a:buNone/>
            </a:pPr>
            <a:r>
              <a:rPr lang="en-GB" sz="1600" dirty="0" smtClean="0"/>
              <a:t>In </a:t>
            </a:r>
            <a:r>
              <a:rPr lang="en-GB" sz="1600" dirty="0"/>
              <a:t>conclusion, the width restriction has </a:t>
            </a:r>
            <a:r>
              <a:rPr lang="en-GB" sz="1600" dirty="0" smtClean="0"/>
              <a:t>reduced traffic flows with a substantial decrease  in </a:t>
            </a:r>
            <a:r>
              <a:rPr lang="en-GB" sz="1600" dirty="0"/>
              <a:t>HGV traffic in </a:t>
            </a:r>
            <a:r>
              <a:rPr lang="en-GB" sz="1600" dirty="0" smtClean="0"/>
              <a:t>Harper Road and in the surrounding area. </a:t>
            </a:r>
            <a:r>
              <a:rPr lang="en-GB" sz="1600" dirty="0"/>
              <a:t>Peak PM </a:t>
            </a:r>
            <a:r>
              <a:rPr lang="en-GB" sz="1600" dirty="0" smtClean="0"/>
              <a:t>traffic flows </a:t>
            </a:r>
            <a:r>
              <a:rPr lang="en-GB" sz="1600" dirty="0"/>
              <a:t>have dropped to below 500 per hour and cycle flows have also increased in most of the area</a:t>
            </a:r>
            <a:r>
              <a:rPr lang="en-GB" sz="1600" dirty="0" smtClean="0"/>
              <a:t>.</a:t>
            </a:r>
          </a:p>
          <a:p>
            <a:pPr marL="0" indent="0">
              <a:buNone/>
            </a:pPr>
            <a:r>
              <a:rPr lang="en-GB" sz="1600" dirty="0" smtClean="0"/>
              <a:t>Feedback </a:t>
            </a:r>
            <a:r>
              <a:rPr lang="en-GB" sz="1600" dirty="0" smtClean="0"/>
              <a:t>has been given careful consideration and has informed further designs as part of proposed preliminary street improvements:  the width restrictions are proposed as  permanent with a more robust feature at Harper Road and the feature at Bath Terrace to be replaced with moveable bollards/gate.  We are consulting on these proposals as part of the overall street improvements.</a:t>
            </a:r>
          </a:p>
          <a:p>
            <a:pPr marL="0" indent="0">
              <a:buNone/>
            </a:pPr>
            <a:endParaRPr lang="en-GB" sz="16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97971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5560464"/>
          </a:xfrm>
        </p:spPr>
        <p:txBody>
          <a:bodyPr>
            <a:noAutofit/>
          </a:bodyPr>
          <a:lstStyle/>
          <a:p>
            <a:pPr marL="0" indent="0">
              <a:buNone/>
            </a:pPr>
            <a:r>
              <a:rPr lang="en-GB" sz="1800" b="1" dirty="0" smtClean="0"/>
              <a:t>Introduction and method</a:t>
            </a:r>
          </a:p>
          <a:p>
            <a:pPr marL="0" indent="0">
              <a:buNone/>
            </a:pPr>
            <a:r>
              <a:rPr lang="en-GB" sz="1600" dirty="0" smtClean="0"/>
              <a:t>Width restrictions were installed in Harper Road and Bath Terrace, under an Experimental Traffic order, in March 2018. Due </a:t>
            </a:r>
            <a:r>
              <a:rPr lang="en-GB" sz="1600" dirty="0"/>
              <a:t>to </a:t>
            </a:r>
            <a:r>
              <a:rPr lang="en-GB" sz="1600" dirty="0" smtClean="0"/>
              <a:t>vandalism, the feature at Harper Road was reinforced on three occasions.</a:t>
            </a:r>
          </a:p>
          <a:p>
            <a:pPr marL="0" indent="0">
              <a:buNone/>
            </a:pPr>
            <a:r>
              <a:rPr lang="en-GB" sz="1600" dirty="0" smtClean="0"/>
              <a:t>An online feedback questionnaire was made available for feedback and the project manager and highways email addresses were available for email submissions. Emergency services were actively engaged during the whole monitoring period. </a:t>
            </a:r>
          </a:p>
          <a:p>
            <a:pPr marL="0" indent="0">
              <a:buNone/>
            </a:pPr>
            <a:r>
              <a:rPr lang="en-GB" sz="1600" dirty="0" smtClean="0"/>
              <a:t>Baseline traffic counts were gathered in 2017 and follow up data was collected in September 2018 (see Figure 1 for locations) to compare traffic volumes and proportion of % large vehicles (i.e. HGVs) </a:t>
            </a:r>
            <a:r>
              <a:rPr lang="en-GB" sz="1600" dirty="0"/>
              <a:t>as per Healthy Street </a:t>
            </a:r>
            <a:r>
              <a:rPr lang="en-GB" sz="1600" dirty="0" smtClean="0"/>
              <a:t>criteria.</a:t>
            </a:r>
          </a:p>
          <a:p>
            <a:pPr marL="0" indent="0">
              <a:buNone/>
            </a:pPr>
            <a:r>
              <a:rPr lang="en-GB" sz="1600" dirty="0" smtClean="0"/>
              <a:t>The data analysed was ARX classes 5-12 (see Figure 2) compared to total motorised vehicles, </a:t>
            </a:r>
            <a:r>
              <a:rPr lang="en-GB" sz="1600" dirty="0"/>
              <a:t>between 7am and 7pm, on an average </a:t>
            </a:r>
            <a:r>
              <a:rPr lang="en-GB" sz="1600" dirty="0" smtClean="0"/>
              <a:t>day.  Peak-hour flows for Harper Road were also analysed, as were indicative </a:t>
            </a:r>
            <a:r>
              <a:rPr lang="en-GB" sz="1600" dirty="0" err="1" smtClean="0"/>
              <a:t>DfT</a:t>
            </a:r>
            <a:r>
              <a:rPr lang="en-GB" sz="1600" dirty="0" smtClean="0"/>
              <a:t> classified counts for cyclists.</a:t>
            </a:r>
            <a:endParaRPr lang="en-GB" sz="1600" dirty="0"/>
          </a:p>
          <a:p>
            <a:pPr marL="0" indent="0">
              <a:buNone/>
            </a:pPr>
            <a:r>
              <a:rPr lang="en-GB" sz="1800" b="1" dirty="0" smtClean="0"/>
              <a:t>Results and analysis</a:t>
            </a:r>
          </a:p>
          <a:p>
            <a:pPr marL="0" indent="0">
              <a:buNone/>
            </a:pPr>
            <a:r>
              <a:rPr lang="en-GB" sz="1600" dirty="0" smtClean="0"/>
              <a:t>The </a:t>
            </a:r>
            <a:r>
              <a:rPr lang="en-GB" sz="1600" dirty="0"/>
              <a:t>feedback during the monitoring period included submission to the online questionnaire as well as emails from residents, resident associations and the emergency </a:t>
            </a:r>
            <a:r>
              <a:rPr lang="en-GB" sz="1600" dirty="0" smtClean="0"/>
              <a:t>services. Overall </a:t>
            </a:r>
            <a:r>
              <a:rPr lang="en-GB" sz="1600" dirty="0"/>
              <a:t>feedback was </a:t>
            </a:r>
            <a:r>
              <a:rPr lang="en-GB" sz="1600" dirty="0" smtClean="0"/>
              <a:t>positive with reports of decreased HGVs and related vibration and noise, and a more pleasant environment for cycling. </a:t>
            </a:r>
            <a:r>
              <a:rPr lang="en-GB" sz="1600" dirty="0"/>
              <a:t>Cyclists and Southwark Cyclists have requested for a road closure to further reduce </a:t>
            </a:r>
            <a:r>
              <a:rPr lang="en-GB" sz="1600" dirty="0" smtClean="0"/>
              <a:t>general through traffic</a:t>
            </a:r>
            <a:r>
              <a:rPr lang="en-GB" sz="1600" dirty="0"/>
              <a:t>. The emergency services requested </a:t>
            </a:r>
            <a:r>
              <a:rPr lang="en-GB" sz="1600" dirty="0" smtClean="0"/>
              <a:t>a modified width restriction to ensure access to Rockingham Estate.</a:t>
            </a:r>
            <a:endParaRPr lang="en-GB" sz="1600" dirty="0"/>
          </a:p>
          <a:p>
            <a:endParaRPr lang="en-GB" sz="1400" dirty="0"/>
          </a:p>
          <a:p>
            <a:endParaRPr lang="en-GB" sz="1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84159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cxnSp>
        <p:nvCxnSpPr>
          <p:cNvPr id="15" name="Straight Connector 14"/>
          <p:cNvCxnSpPr/>
          <p:nvPr/>
        </p:nvCxnSpPr>
        <p:spPr>
          <a:xfrm>
            <a:off x="7295803" y="866483"/>
            <a:ext cx="3048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622" y="135513"/>
            <a:ext cx="9214048" cy="523220"/>
          </a:xfrm>
          <a:prstGeom prst="rect">
            <a:avLst/>
          </a:prstGeom>
          <a:noFill/>
        </p:spPr>
        <p:txBody>
          <a:bodyPr wrap="square" rtlCol="0">
            <a:spAutoFit/>
          </a:bodyPr>
          <a:lstStyle/>
          <a:p>
            <a:r>
              <a:rPr lang="en-GB" sz="2800" dirty="0">
                <a:latin typeface="+mj-lt"/>
                <a:ea typeface="+mj-ea"/>
                <a:cs typeface="+mj-cs"/>
              </a:rPr>
              <a:t>Figure 1. Width restriction traffic count locations</a:t>
            </a:r>
          </a:p>
        </p:txBody>
      </p:sp>
      <p:sp>
        <p:nvSpPr>
          <p:cNvPr id="26" name="TextBox 25"/>
          <p:cNvSpPr txBox="1"/>
          <p:nvPr/>
        </p:nvSpPr>
        <p:spPr>
          <a:xfrm>
            <a:off x="7727850" y="1545581"/>
            <a:ext cx="1369963" cy="415498"/>
          </a:xfrm>
          <a:prstGeom prst="rect">
            <a:avLst/>
          </a:prstGeom>
          <a:noFill/>
        </p:spPr>
        <p:txBody>
          <a:bodyPr wrap="square" rtlCol="0">
            <a:spAutoFit/>
          </a:bodyPr>
          <a:lstStyle>
            <a:defPPr>
              <a:defRPr lang="en-US"/>
            </a:defPPr>
            <a:lvl1pPr>
              <a:defRPr sz="1050">
                <a:solidFill>
                  <a:srgbClr val="000000"/>
                </a:solidFill>
              </a:defRPr>
            </a:lvl1pPr>
          </a:lstStyle>
          <a:p>
            <a:r>
              <a:rPr lang="en-GB" dirty="0" smtClean="0"/>
              <a:t>Locations of width restrictions</a:t>
            </a:r>
            <a:endParaRPr lang="en-GB" dirty="0"/>
          </a:p>
        </p:txBody>
      </p:sp>
      <p:sp>
        <p:nvSpPr>
          <p:cNvPr id="27" name="Oval 26"/>
          <p:cNvSpPr/>
          <p:nvPr/>
        </p:nvSpPr>
        <p:spPr>
          <a:xfrm>
            <a:off x="7308304" y="1607732"/>
            <a:ext cx="1524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8" name="TextBox 27"/>
          <p:cNvSpPr txBox="1"/>
          <p:nvPr/>
        </p:nvSpPr>
        <p:spPr>
          <a:xfrm>
            <a:off x="7728941" y="658733"/>
            <a:ext cx="1368872" cy="577081"/>
          </a:xfrm>
          <a:prstGeom prst="rect">
            <a:avLst/>
          </a:prstGeom>
          <a:noFill/>
        </p:spPr>
        <p:txBody>
          <a:bodyPr wrap="square" rtlCol="0">
            <a:spAutoFit/>
          </a:bodyPr>
          <a:lstStyle/>
          <a:p>
            <a:r>
              <a:rPr lang="en-GB" sz="1050" dirty="0" smtClean="0">
                <a:solidFill>
                  <a:srgbClr val="000000"/>
                </a:solidFill>
              </a:rPr>
              <a:t>Automated Traffic Counts (ATCs) taken September 2018</a:t>
            </a:r>
            <a:endParaRPr lang="en-GB" sz="1050" dirty="0">
              <a:solidFill>
                <a:srgbClr val="000000"/>
              </a:solidFill>
            </a:endParaRPr>
          </a:p>
        </p:txBody>
      </p:sp>
      <p:sp>
        <p:nvSpPr>
          <p:cNvPr id="34" name="Slide Number Placeholder 5"/>
          <p:cNvSpPr txBox="1">
            <a:spLocks/>
          </p:cNvSpPr>
          <p:nvPr/>
        </p:nvSpPr>
        <p:spPr>
          <a:xfrm>
            <a:off x="8460432" y="6451200"/>
            <a:ext cx="288032" cy="123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dirty="0"/>
          </a:p>
        </p:txBody>
      </p:sp>
      <p:sp>
        <p:nvSpPr>
          <p:cNvPr id="35" name="Oval 34"/>
          <p:cNvSpPr/>
          <p:nvPr/>
        </p:nvSpPr>
        <p:spPr>
          <a:xfrm>
            <a:off x="7308304" y="1596755"/>
            <a:ext cx="152400" cy="152400"/>
          </a:xfrm>
          <a:prstGeom prst="ellipse">
            <a:avLst/>
          </a:prstGeom>
          <a:solidFill>
            <a:srgbClr val="00206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75" y="594210"/>
            <a:ext cx="6652397" cy="624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0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t>Figure 2. ARX classification of large vehicles (i.e. HGVs)</a:t>
            </a:r>
            <a:endParaRPr lang="en-GB"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4">
            <a:extLst>
              <a:ext uri="{FF2B5EF4-FFF2-40B4-BE49-F238E27FC236}">
                <a16:creationId xmlns:lc="http://schemas.openxmlformats.org/drawingml/2006/lockedCanvas" xmlns:a16="http://schemas.microsoft.com/office/drawing/2014/main" xmlns:xdr="http://schemas.openxmlformats.org/drawingml/2006/spreadsheetDrawing" xmlns="" id="{00000000-0008-0000-0300-00002B000000}"/>
              </a:ext>
            </a:extLst>
          </p:cNvPr>
          <p:cNvPicPr>
            <a:picLocks noChangeAspect="1"/>
          </p:cNvPicPr>
          <p:nvPr/>
        </p:nvPicPr>
        <p:blipFill>
          <a:blip r:embed="rId2"/>
          <a:stretch>
            <a:fillRect/>
          </a:stretch>
        </p:blipFill>
        <p:spPr>
          <a:xfrm>
            <a:off x="1102032" y="1349167"/>
            <a:ext cx="6694816" cy="2514600"/>
          </a:xfrm>
          <a:prstGeom prst="rect">
            <a:avLst/>
          </a:prstGeom>
        </p:spPr>
      </p:pic>
      <p:sp>
        <p:nvSpPr>
          <p:cNvPr id="6" name="Rectangle 5"/>
          <p:cNvSpPr/>
          <p:nvPr/>
        </p:nvSpPr>
        <p:spPr>
          <a:xfrm>
            <a:off x="1121972" y="2523502"/>
            <a:ext cx="6674876" cy="1264065"/>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7" name="TextBox 6"/>
          <p:cNvSpPr txBox="1"/>
          <p:nvPr/>
        </p:nvSpPr>
        <p:spPr>
          <a:xfrm rot="16200000">
            <a:off x="306993" y="3032007"/>
            <a:ext cx="1203343" cy="307777"/>
          </a:xfrm>
          <a:prstGeom prst="rect">
            <a:avLst/>
          </a:prstGeom>
          <a:solidFill>
            <a:schemeClr val="accent1">
              <a:lumMod val="20000"/>
              <a:lumOff val="80000"/>
            </a:schemeClr>
          </a:solidFill>
        </p:spPr>
        <p:txBody>
          <a:bodyPr wrap="none" rtlCol="0">
            <a:spAutoFit/>
          </a:bodyPr>
          <a:lstStyle/>
          <a:p>
            <a:r>
              <a:rPr lang="en-GB" sz="1400" dirty="0" smtClean="0"/>
              <a:t>Large vehicles</a:t>
            </a:r>
            <a:endParaRPr lang="en-GB" sz="1400" dirty="0"/>
          </a:p>
        </p:txBody>
      </p:sp>
    </p:spTree>
    <p:extLst>
      <p:ext uri="{BB962C8B-B14F-4D97-AF65-F5344CB8AC3E}">
        <p14:creationId xmlns:p14="http://schemas.microsoft.com/office/powerpoint/2010/main" val="149749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791200"/>
          </a:xfrm>
        </p:spPr>
        <p:txBody>
          <a:bodyPr>
            <a:noAutofit/>
          </a:bodyPr>
          <a:lstStyle/>
          <a:p>
            <a:pPr marL="0" indent="0">
              <a:buNone/>
            </a:pPr>
            <a:r>
              <a:rPr lang="en-GB" sz="1800" b="1" dirty="0" smtClean="0"/>
              <a:t>Results and analysis (cont.)</a:t>
            </a:r>
          </a:p>
          <a:p>
            <a:pPr marL="0" indent="0">
              <a:buNone/>
            </a:pPr>
            <a:r>
              <a:rPr lang="en-GB" sz="1600" dirty="0" smtClean="0"/>
              <a:t>	Baseline </a:t>
            </a:r>
            <a:r>
              <a:rPr lang="en-GB" sz="1600" dirty="0"/>
              <a:t>traffic data before the width restriction showed that the proportion of HGVs was initially high (above 5%) in a number of </a:t>
            </a:r>
            <a:r>
              <a:rPr lang="en-GB" sz="1600" dirty="0" smtClean="0"/>
              <a:t>locations in the area (%, actual </a:t>
            </a:r>
            <a:r>
              <a:rPr lang="en-GB" sz="1600" dirty="0"/>
              <a:t>number of HGVs/total </a:t>
            </a:r>
            <a:r>
              <a:rPr lang="en-GB" sz="1600" dirty="0" smtClean="0"/>
              <a:t>traffic) </a:t>
            </a:r>
            <a:r>
              <a:rPr lang="en-GB" sz="1600" dirty="0"/>
              <a:t>(see Table </a:t>
            </a:r>
            <a:r>
              <a:rPr lang="en-GB" sz="1600" dirty="0" smtClean="0"/>
              <a:t>3).</a:t>
            </a:r>
          </a:p>
          <a:p>
            <a:pPr marL="0" indent="0">
              <a:buNone/>
            </a:pPr>
            <a:r>
              <a:rPr lang="en-GB" sz="1600" dirty="0" smtClean="0"/>
              <a:t>	</a:t>
            </a:r>
            <a:r>
              <a:rPr lang="en-GB" sz="1200" dirty="0" smtClean="0"/>
              <a:t>Table 1. Pre-width restriction traffic numbers for locations with high %HGV</a:t>
            </a:r>
          </a:p>
          <a:p>
            <a:endParaRPr lang="en-GB" sz="1600" dirty="0" smtClean="0"/>
          </a:p>
          <a:p>
            <a:endParaRPr lang="en-GB" sz="1600" dirty="0"/>
          </a:p>
          <a:p>
            <a:endParaRPr lang="en-GB" sz="1600" dirty="0" smtClean="0"/>
          </a:p>
          <a:p>
            <a:endParaRPr lang="en-GB" sz="1600" dirty="0" smtClean="0"/>
          </a:p>
          <a:p>
            <a:endParaRPr lang="en-GB" sz="1600" dirty="0"/>
          </a:p>
          <a:p>
            <a:pPr marL="0" indent="0">
              <a:buNone/>
            </a:pPr>
            <a:r>
              <a:rPr lang="en-GB" sz="1600" dirty="0" smtClean="0"/>
              <a:t>	Monitoring </a:t>
            </a:r>
            <a:r>
              <a:rPr lang="en-GB" sz="1600" dirty="0"/>
              <a:t>traffic data , with the restriction in place, showed that the proportion of HGVs dropped in Harper Road and </a:t>
            </a:r>
            <a:r>
              <a:rPr lang="en-GB" sz="1600" dirty="0" err="1"/>
              <a:t>Brockham</a:t>
            </a:r>
            <a:r>
              <a:rPr lang="en-GB" sz="1600" dirty="0"/>
              <a:t> Street. The proportion remained </a:t>
            </a:r>
            <a:r>
              <a:rPr lang="en-GB" sz="1600" dirty="0" smtClean="0"/>
              <a:t>above 5% in </a:t>
            </a:r>
            <a:r>
              <a:rPr lang="en-GB" sz="1600" dirty="0"/>
              <a:t>Trinity Street and Meadow Row, however actual numbers dropped (see Table </a:t>
            </a:r>
            <a:r>
              <a:rPr lang="en-GB" sz="1600" dirty="0" smtClean="0"/>
              <a:t>3). </a:t>
            </a:r>
            <a:r>
              <a:rPr lang="en-GB" sz="1600" dirty="0"/>
              <a:t>In Harper </a:t>
            </a:r>
            <a:r>
              <a:rPr lang="en-GB" sz="1600" dirty="0" smtClean="0"/>
              <a:t>Road there was a reduction of 86% HGVs and 23</a:t>
            </a:r>
            <a:r>
              <a:rPr lang="en-GB" sz="1600" dirty="0"/>
              <a:t>% (889) motorised vehicles. </a:t>
            </a:r>
            <a:endParaRPr lang="en-GB" sz="1600" dirty="0" smtClean="0"/>
          </a:p>
          <a:p>
            <a:pPr marL="0" indent="0">
              <a:buNone/>
            </a:pPr>
            <a:endParaRPr lang="en-GB" sz="1600" dirty="0" smtClean="0"/>
          </a:p>
          <a:p>
            <a:pPr marL="0" indent="0">
              <a:buNone/>
            </a:pPr>
            <a:r>
              <a:rPr lang="en-GB" sz="1200" dirty="0" smtClean="0"/>
              <a:t>	Table 2. </a:t>
            </a:r>
            <a:r>
              <a:rPr lang="en-GB" sz="1200" dirty="0"/>
              <a:t>Pre-width restriction traffic numbers for locations with high %HGV</a:t>
            </a:r>
          </a:p>
          <a:p>
            <a:endParaRPr lang="en-GB" sz="1600" dirty="0" smtClean="0"/>
          </a:p>
          <a:p>
            <a:endParaRPr lang="en-GB" sz="1600" dirty="0" smtClean="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a:p>
          <a:p>
            <a:endParaRPr lang="en-GB" sz="1600" dirty="0" smtClean="0"/>
          </a:p>
          <a:p>
            <a:endParaRPr lang="en-GB" sz="1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64246558"/>
              </p:ext>
            </p:extLst>
          </p:nvPr>
        </p:nvGraphicFramePr>
        <p:xfrm>
          <a:off x="2286000" y="2057400"/>
          <a:ext cx="3162300" cy="1297305"/>
        </p:xfrm>
        <a:graphic>
          <a:graphicData uri="http://schemas.openxmlformats.org/drawingml/2006/table">
            <a:tbl>
              <a:tblPr>
                <a:tableStyleId>{5C22544A-7EE6-4342-B048-85BDC9FD1C3A}</a:tableStyleId>
              </a:tblPr>
              <a:tblGrid>
                <a:gridCol w="965200"/>
                <a:gridCol w="749300"/>
                <a:gridCol w="838200"/>
                <a:gridCol w="609600"/>
              </a:tblGrid>
              <a:tr h="190500">
                <a:tc>
                  <a:txBody>
                    <a:bodyPr/>
                    <a:lstStyle/>
                    <a:p>
                      <a:pPr algn="ctr" fontAlgn="t"/>
                      <a:r>
                        <a:rPr lang="en-GB" sz="1100" u="none" strike="noStrike" dirty="0">
                          <a:effectLst/>
                        </a:rPr>
                        <a:t> </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b="1" u="none" strike="noStrike" dirty="0">
                          <a:effectLst/>
                        </a:rPr>
                        <a:t>Total traffic</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b="1" u="none" strike="noStrike" dirty="0">
                          <a:effectLst/>
                        </a:rPr>
                        <a:t>Number HGV</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b="1" u="none" strike="noStrike" dirty="0">
                          <a:effectLst/>
                        </a:rPr>
                        <a:t>% HGV</a:t>
                      </a:r>
                      <a:endParaRPr lang="en-GB" sz="1100" b="1" i="0" u="none" strike="noStrike" dirty="0">
                        <a:solidFill>
                          <a:srgbClr val="000000"/>
                        </a:solidFill>
                        <a:effectLst/>
                        <a:latin typeface="Calibri"/>
                      </a:endParaRPr>
                    </a:p>
                  </a:txBody>
                  <a:tcPr marL="9525" marR="9525" marT="9525" marB="0"/>
                </a:tc>
              </a:tr>
              <a:tr h="381000">
                <a:tc>
                  <a:txBody>
                    <a:bodyPr/>
                    <a:lstStyle/>
                    <a:p>
                      <a:pPr algn="l" fontAlgn="t"/>
                      <a:r>
                        <a:rPr lang="en-GB" sz="1100" b="1" u="none" strike="noStrike" dirty="0">
                          <a:effectLst/>
                        </a:rPr>
                        <a:t>Harper Road - middle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3810</a:t>
                      </a:r>
                      <a:endParaRPr lang="en-GB" sz="1100" b="0"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219</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5.8%</a:t>
                      </a:r>
                      <a:endParaRPr lang="en-GB" sz="1100" b="0" i="0" u="none" strike="noStrike">
                        <a:solidFill>
                          <a:srgbClr val="000000"/>
                        </a:solidFill>
                        <a:effectLst/>
                        <a:latin typeface="Calibri"/>
                      </a:endParaRPr>
                    </a:p>
                  </a:txBody>
                  <a:tcPr marL="9525" marR="9525" marT="9525" marB="0"/>
                </a:tc>
              </a:tr>
              <a:tr h="190500">
                <a:tc>
                  <a:txBody>
                    <a:bodyPr/>
                    <a:lstStyle/>
                    <a:p>
                      <a:pPr algn="l" fontAlgn="t"/>
                      <a:r>
                        <a:rPr lang="en-GB" sz="1100" b="1" u="none" strike="noStrike" dirty="0">
                          <a:effectLst/>
                        </a:rPr>
                        <a:t>Trinity Street</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1613</a:t>
                      </a:r>
                      <a:endParaRPr lang="en-GB" sz="1100" b="0" i="0" u="none" strike="noStrike">
                        <a:solidFill>
                          <a:srgbClr val="000000"/>
                        </a:solidFill>
                        <a:effectLst/>
                        <a:latin typeface="Calibri"/>
                      </a:endParaRPr>
                    </a:p>
                  </a:txBody>
                  <a:tcPr marL="9525" marR="9525" marT="9525" marB="0"/>
                </a:tc>
                <a:tc>
                  <a:txBody>
                    <a:bodyPr/>
                    <a:lstStyle/>
                    <a:p>
                      <a:pPr algn="ctr" fontAlgn="t"/>
                      <a:r>
                        <a:rPr lang="en-GB" sz="1100" u="none" strike="noStrike">
                          <a:effectLst/>
                        </a:rPr>
                        <a:t>177</a:t>
                      </a:r>
                      <a:endParaRPr lang="en-GB" sz="1100" b="0" i="0" u="none" strike="noStrike">
                        <a:solidFill>
                          <a:srgbClr val="000000"/>
                        </a:solidFill>
                        <a:effectLst/>
                        <a:latin typeface="Calibri"/>
                      </a:endParaRPr>
                    </a:p>
                  </a:txBody>
                  <a:tcPr marL="9525" marR="9525" marT="9525" marB="0"/>
                </a:tc>
                <a:tc>
                  <a:txBody>
                    <a:bodyPr/>
                    <a:lstStyle/>
                    <a:p>
                      <a:pPr algn="ctr" fontAlgn="t"/>
                      <a:r>
                        <a:rPr lang="en-GB" sz="1100" u="none" strike="noStrike">
                          <a:effectLst/>
                        </a:rPr>
                        <a:t>11.0%</a:t>
                      </a:r>
                      <a:endParaRPr lang="en-GB" sz="1100" b="0" i="0" u="none" strike="noStrike">
                        <a:solidFill>
                          <a:srgbClr val="000000"/>
                        </a:solidFill>
                        <a:effectLst/>
                        <a:latin typeface="Calibri"/>
                      </a:endParaRPr>
                    </a:p>
                  </a:txBody>
                  <a:tcPr marL="9525" marR="9525" marT="9525" marB="0"/>
                </a:tc>
              </a:tr>
              <a:tr h="190500">
                <a:tc>
                  <a:txBody>
                    <a:bodyPr/>
                    <a:lstStyle/>
                    <a:p>
                      <a:pPr algn="l" fontAlgn="t"/>
                      <a:r>
                        <a:rPr lang="en-GB" sz="1100" b="1" u="none" strike="noStrike">
                          <a:effectLst/>
                        </a:rPr>
                        <a:t>Brockham Street</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a:effectLst/>
                        </a:rPr>
                        <a:t>771</a:t>
                      </a:r>
                      <a:endParaRPr lang="en-GB" sz="1100" b="0"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91</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11.8%</a:t>
                      </a:r>
                      <a:endParaRPr lang="en-GB" sz="1100" b="0" i="0" u="none" strike="noStrike" dirty="0">
                        <a:solidFill>
                          <a:srgbClr val="000000"/>
                        </a:solidFill>
                        <a:effectLst/>
                        <a:latin typeface="Calibri"/>
                      </a:endParaRPr>
                    </a:p>
                  </a:txBody>
                  <a:tcPr marL="9525" marR="9525" marT="9525" marB="0"/>
                </a:tc>
              </a:tr>
              <a:tr h="190500">
                <a:tc>
                  <a:txBody>
                    <a:bodyPr/>
                    <a:lstStyle/>
                    <a:p>
                      <a:pPr algn="l" fontAlgn="b"/>
                      <a:r>
                        <a:rPr lang="en-GB" sz="1100" b="1" u="none" strike="noStrike" dirty="0">
                          <a:effectLst/>
                        </a:rPr>
                        <a:t>Meadow Row</a:t>
                      </a:r>
                      <a:endParaRPr lang="en-GB" sz="1100" b="1" i="0" u="none" strike="noStrike" dirty="0">
                        <a:solidFill>
                          <a:srgbClr val="000000"/>
                        </a:solidFill>
                        <a:effectLst/>
                        <a:latin typeface="Calibri"/>
                      </a:endParaRPr>
                    </a:p>
                  </a:txBody>
                  <a:tcPr marL="9525" marR="9525" marT="9525" marB="0" anchor="b"/>
                </a:tc>
                <a:tc>
                  <a:txBody>
                    <a:bodyPr/>
                    <a:lstStyle/>
                    <a:p>
                      <a:pPr algn="ctr" fontAlgn="t"/>
                      <a:r>
                        <a:rPr lang="en-GB" sz="1100" u="none" strike="noStrike">
                          <a:effectLst/>
                        </a:rPr>
                        <a:t>720</a:t>
                      </a:r>
                      <a:endParaRPr lang="en-GB" sz="1100" b="0" i="0" u="none" strike="noStrike">
                        <a:solidFill>
                          <a:srgbClr val="000000"/>
                        </a:solidFill>
                        <a:effectLst/>
                        <a:latin typeface="Calibri"/>
                      </a:endParaRPr>
                    </a:p>
                  </a:txBody>
                  <a:tcPr marL="9525" marR="9525" marT="9525" marB="0"/>
                </a:tc>
                <a:tc>
                  <a:txBody>
                    <a:bodyPr/>
                    <a:lstStyle/>
                    <a:p>
                      <a:pPr algn="ctr" fontAlgn="t"/>
                      <a:r>
                        <a:rPr lang="en-GB" sz="1100" u="none" strike="noStrike">
                          <a:effectLst/>
                        </a:rPr>
                        <a:t>80</a:t>
                      </a:r>
                      <a:endParaRPr lang="en-GB" sz="1100" b="0"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11.2%</a:t>
                      </a:r>
                      <a:endParaRPr lang="en-GB" sz="1100" b="0" i="0" u="none" strike="noStrike" dirty="0">
                        <a:solidFill>
                          <a:srgbClr val="000000"/>
                        </a:solidFill>
                        <a:effectLst/>
                        <a:latin typeface="Calibri"/>
                      </a:endParaRPr>
                    </a:p>
                  </a:txBody>
                  <a:tcPr marL="9525" marR="9525" marT="9525"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06484926"/>
              </p:ext>
            </p:extLst>
          </p:nvPr>
        </p:nvGraphicFramePr>
        <p:xfrm>
          <a:off x="2438400" y="5105400"/>
          <a:ext cx="3162300" cy="1297305"/>
        </p:xfrm>
        <a:graphic>
          <a:graphicData uri="http://schemas.openxmlformats.org/drawingml/2006/table">
            <a:tbl>
              <a:tblPr>
                <a:tableStyleId>{5C22544A-7EE6-4342-B048-85BDC9FD1C3A}</a:tableStyleId>
              </a:tblPr>
              <a:tblGrid>
                <a:gridCol w="965200"/>
                <a:gridCol w="749300"/>
                <a:gridCol w="838200"/>
                <a:gridCol w="609600"/>
              </a:tblGrid>
              <a:tr h="190500">
                <a:tc>
                  <a:txBody>
                    <a:bodyPr/>
                    <a:lstStyle/>
                    <a:p>
                      <a:pPr algn="ctr" fontAlgn="t"/>
                      <a:r>
                        <a:rPr lang="en-GB" sz="1100" u="none" strike="noStrike" dirty="0">
                          <a:effectLst/>
                        </a:rPr>
                        <a:t> </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b="1" u="none" strike="noStrike" dirty="0">
                          <a:effectLst/>
                        </a:rPr>
                        <a:t>Total traffic</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b="1" u="none" strike="noStrike" dirty="0">
                          <a:effectLst/>
                        </a:rPr>
                        <a:t>Number HGV</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b="1" u="none" strike="noStrike" dirty="0">
                          <a:effectLst/>
                        </a:rPr>
                        <a:t>% HGV</a:t>
                      </a:r>
                      <a:endParaRPr lang="en-GB" sz="1100" b="1" i="0" u="none" strike="noStrike" dirty="0">
                        <a:solidFill>
                          <a:srgbClr val="000000"/>
                        </a:solidFill>
                        <a:effectLst/>
                        <a:latin typeface="Calibri"/>
                      </a:endParaRPr>
                    </a:p>
                  </a:txBody>
                  <a:tcPr marL="9525" marR="9525" marT="9525" marB="0"/>
                </a:tc>
              </a:tr>
              <a:tr h="381000">
                <a:tc>
                  <a:txBody>
                    <a:bodyPr/>
                    <a:lstStyle/>
                    <a:p>
                      <a:pPr algn="l" fontAlgn="t"/>
                      <a:r>
                        <a:rPr lang="en-GB" sz="1100" b="1" u="none" strike="noStrike" dirty="0">
                          <a:effectLst/>
                        </a:rPr>
                        <a:t>Harper Road - middle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2921</a:t>
                      </a:r>
                    </a:p>
                    <a:p>
                      <a:pPr algn="ctr" fontAlgn="t"/>
                      <a:endParaRPr lang="en-GB" sz="1100" b="0" i="0" u="none" strike="noStrike" dirty="0" smtClean="0">
                        <a:solidFill>
                          <a:srgbClr val="000000"/>
                        </a:solidFill>
                        <a:effectLst/>
                        <a:latin typeface="Calibri"/>
                      </a:endParaRPr>
                    </a:p>
                  </a:txBody>
                  <a:tcPr marL="9525" marR="9525" marT="9525" marB="0"/>
                </a:tc>
                <a:tc>
                  <a:txBody>
                    <a:bodyPr/>
                    <a:lstStyle/>
                    <a:p>
                      <a:pPr algn="ctr" fontAlgn="t"/>
                      <a:r>
                        <a:rPr lang="en-GB" sz="1100" u="none" strike="noStrike" dirty="0" smtClean="0">
                          <a:effectLst/>
                        </a:rPr>
                        <a:t>29</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1.0%</a:t>
                      </a:r>
                      <a:endParaRPr lang="en-GB" sz="1100" b="0" i="0" u="none" strike="noStrike" dirty="0">
                        <a:solidFill>
                          <a:srgbClr val="000000"/>
                        </a:solidFill>
                        <a:effectLst/>
                        <a:latin typeface="Calibri"/>
                      </a:endParaRPr>
                    </a:p>
                  </a:txBody>
                  <a:tcPr marL="9525" marR="9525" marT="9525" marB="0"/>
                </a:tc>
              </a:tr>
              <a:tr h="190500">
                <a:tc>
                  <a:txBody>
                    <a:bodyPr/>
                    <a:lstStyle/>
                    <a:p>
                      <a:pPr algn="l" fontAlgn="t"/>
                      <a:r>
                        <a:rPr lang="en-GB" sz="1100" b="1" u="none" strike="noStrike" dirty="0">
                          <a:effectLst/>
                        </a:rPr>
                        <a:t>Trinity Street</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1597</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140</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8.8%</a:t>
                      </a:r>
                      <a:endParaRPr lang="en-GB" sz="1100" b="0" i="0" u="none" strike="noStrike" dirty="0">
                        <a:solidFill>
                          <a:srgbClr val="000000"/>
                        </a:solidFill>
                        <a:effectLst/>
                        <a:latin typeface="Calibri"/>
                      </a:endParaRPr>
                    </a:p>
                  </a:txBody>
                  <a:tcPr marL="9525" marR="9525" marT="9525" marB="0"/>
                </a:tc>
              </a:tr>
              <a:tr h="190500">
                <a:tc>
                  <a:txBody>
                    <a:bodyPr/>
                    <a:lstStyle/>
                    <a:p>
                      <a:pPr algn="l" fontAlgn="t"/>
                      <a:r>
                        <a:rPr lang="en-GB" sz="1100" b="1" u="none" strike="noStrike">
                          <a:effectLst/>
                        </a:rPr>
                        <a:t>Brockham Street</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smtClean="0">
                          <a:effectLst/>
                        </a:rPr>
                        <a:t>484</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17</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3.5%</a:t>
                      </a:r>
                      <a:endParaRPr lang="en-GB" sz="1100" b="0" i="0" u="none" strike="noStrike" dirty="0">
                        <a:solidFill>
                          <a:srgbClr val="000000"/>
                        </a:solidFill>
                        <a:effectLst/>
                        <a:latin typeface="Calibri"/>
                      </a:endParaRPr>
                    </a:p>
                  </a:txBody>
                  <a:tcPr marL="9525" marR="9525" marT="9525" marB="0"/>
                </a:tc>
              </a:tr>
              <a:tr h="190500">
                <a:tc>
                  <a:txBody>
                    <a:bodyPr/>
                    <a:lstStyle/>
                    <a:p>
                      <a:pPr algn="l" fontAlgn="b"/>
                      <a:r>
                        <a:rPr lang="en-GB" sz="1100" b="1" u="none" strike="noStrike" dirty="0">
                          <a:effectLst/>
                        </a:rPr>
                        <a:t>Meadow Row</a:t>
                      </a:r>
                      <a:endParaRPr lang="en-GB" sz="1100" b="1" i="0" u="none" strike="noStrike" dirty="0">
                        <a:solidFill>
                          <a:srgbClr val="000000"/>
                        </a:solidFill>
                        <a:effectLst/>
                        <a:latin typeface="Calibri"/>
                      </a:endParaRPr>
                    </a:p>
                  </a:txBody>
                  <a:tcPr marL="9525" marR="9525" marT="9525" marB="0" anchor="b"/>
                </a:tc>
                <a:tc>
                  <a:txBody>
                    <a:bodyPr/>
                    <a:lstStyle/>
                    <a:p>
                      <a:pPr algn="ctr" fontAlgn="t"/>
                      <a:r>
                        <a:rPr lang="en-GB" sz="1100" u="none" strike="noStrike" dirty="0" smtClean="0">
                          <a:effectLst/>
                        </a:rPr>
                        <a:t>580</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67</a:t>
                      </a:r>
                      <a:endParaRPr lang="en-GB" sz="1100" b="0"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smtClean="0">
                          <a:effectLst/>
                        </a:rPr>
                        <a:t>11.6%</a:t>
                      </a:r>
                      <a:endParaRPr lang="en-GB" sz="1100" b="0" i="0" u="none" strike="noStrike" dirty="0">
                        <a:solidFill>
                          <a:srgbClr val="000000"/>
                        </a:solidFill>
                        <a:effectLst/>
                        <a:latin typeface="Calibri"/>
                      </a:endParaRPr>
                    </a:p>
                  </a:txBody>
                  <a:tcPr marL="9525" marR="9525" marT="9525" marB="0"/>
                </a:tc>
              </a:tr>
            </a:tbl>
          </a:graphicData>
        </a:graphic>
      </p:graphicFrame>
    </p:spTree>
    <p:extLst>
      <p:ext uri="{BB962C8B-B14F-4D97-AF65-F5344CB8AC3E}">
        <p14:creationId xmlns:p14="http://schemas.microsoft.com/office/powerpoint/2010/main" val="3732044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638800"/>
          </a:xfrm>
        </p:spPr>
        <p:txBody>
          <a:bodyPr>
            <a:noAutofit/>
          </a:bodyPr>
          <a:lstStyle/>
          <a:p>
            <a:pPr marL="0" indent="0">
              <a:buNone/>
            </a:pPr>
            <a:r>
              <a:rPr lang="en-GB" sz="1800" b="1" dirty="0"/>
              <a:t>Results and </a:t>
            </a:r>
            <a:r>
              <a:rPr lang="en-GB" sz="1800" b="1" dirty="0" smtClean="0"/>
              <a:t>analysis (</a:t>
            </a:r>
            <a:r>
              <a:rPr lang="en-GB" sz="1800" b="1" dirty="0" err="1" smtClean="0"/>
              <a:t>cont</a:t>
            </a:r>
            <a:r>
              <a:rPr lang="en-GB" sz="1800" b="1" dirty="0"/>
              <a:t>)</a:t>
            </a:r>
          </a:p>
          <a:p>
            <a:pPr marL="0" indent="0">
              <a:buNone/>
            </a:pPr>
            <a:r>
              <a:rPr lang="en-GB" sz="1600" dirty="0" smtClean="0"/>
              <a:t>HGV </a:t>
            </a:r>
            <a:r>
              <a:rPr lang="en-GB" sz="1600" dirty="0"/>
              <a:t>traffic in side streets to the north of Harper Road has decreased. Other traffic has increased slightly. In Cole Street the HGV traffic reduced slightly from 7 to 6 vehicles but overall traffic increased from 227 to 259. In the section of Falmouth Road which links Cole Street/Globe Street/Trinity Street to Harper Road, the overall traffic increased from 231 to 262 (by 32 vehicles).  This represents 3% of the traffic that no longer travels through the middle of Harper Rd (889 vehicles) (see Table </a:t>
            </a:r>
            <a:r>
              <a:rPr lang="en-GB" sz="1600" dirty="0" smtClean="0"/>
              <a:t>3). A certain number of large vehicles visit Trinity Street regularly </a:t>
            </a:r>
            <a:r>
              <a:rPr lang="en-GB" sz="1600" dirty="0"/>
              <a:t>for rehearsals at </a:t>
            </a:r>
            <a:r>
              <a:rPr lang="en-GB" sz="1600" dirty="0" smtClean="0"/>
              <a:t>Henry Wood Hall, which may explain the proportion of large vehicles there remaining at 8.8%.</a:t>
            </a:r>
            <a:endParaRPr lang="en-GB" sz="1600" dirty="0"/>
          </a:p>
          <a:p>
            <a:pPr marL="0" indent="0">
              <a:buNone/>
            </a:pPr>
            <a:r>
              <a:rPr lang="en-GB" sz="1600" dirty="0" smtClean="0"/>
              <a:t>HGV </a:t>
            </a:r>
            <a:r>
              <a:rPr lang="en-GB" sz="1600" dirty="0"/>
              <a:t>traffic in side streets to the south of Harper Road has decreased except in </a:t>
            </a:r>
            <a:r>
              <a:rPr lang="en-GB" sz="1600" dirty="0" err="1"/>
              <a:t>Avonmouth</a:t>
            </a:r>
            <a:r>
              <a:rPr lang="en-GB" sz="1600" dirty="0"/>
              <a:t> Road where it increased slightly from 7 to 10 vehicles and Bath Terrace where it increased from 3 to 15 (presumably to access the </a:t>
            </a:r>
            <a:r>
              <a:rPr lang="en-GB" sz="1600" dirty="0" smtClean="0"/>
              <a:t>Estate). </a:t>
            </a:r>
            <a:r>
              <a:rPr lang="en-GB" sz="1600" dirty="0"/>
              <a:t>The overall numbers in </a:t>
            </a:r>
            <a:r>
              <a:rPr lang="en-GB" sz="1600" dirty="0" err="1"/>
              <a:t>Avonmouth</a:t>
            </a:r>
            <a:r>
              <a:rPr lang="en-GB" sz="1600" dirty="0"/>
              <a:t> Road increased by 83 from 408 to 491 however numbers in adjoining streets (Bath Terrace and Meadow Row) do not have corresponding figures that would indicate through running (see Table </a:t>
            </a:r>
            <a:r>
              <a:rPr lang="en-GB" sz="1600" dirty="0" smtClean="0"/>
              <a:t>3). </a:t>
            </a:r>
            <a:r>
              <a:rPr lang="en-GB" sz="1600" dirty="0"/>
              <a:t>Although HGV traffic increased as a proportion of total traffic in Falmouth Road from 4% to 5.9%, the total number of HGVs vehicles remained unchanged (22) and the increase in  % HGV figure due to overall traffic decreasing by 175 vehicles (see Table </a:t>
            </a:r>
            <a:r>
              <a:rPr lang="en-GB" sz="1600" dirty="0" smtClean="0"/>
              <a:t>3).</a:t>
            </a:r>
            <a:endParaRPr lang="en-GB" sz="1600" dirty="0"/>
          </a:p>
          <a:p>
            <a:pPr marL="0" indent="0">
              <a:buNone/>
            </a:pPr>
            <a:r>
              <a:rPr lang="en-GB" sz="1600" dirty="0" err="1" smtClean="0"/>
              <a:t>DfT</a:t>
            </a:r>
            <a:r>
              <a:rPr lang="en-GB" sz="1600" dirty="0" smtClean="0"/>
              <a:t> cycle classified counts have shown that cycle numbers in </a:t>
            </a:r>
            <a:r>
              <a:rPr lang="en-GB" sz="1600" dirty="0"/>
              <a:t>the area have </a:t>
            </a:r>
            <a:r>
              <a:rPr lang="en-GB" sz="1600" dirty="0" smtClean="0"/>
              <a:t>increased along routes: up 76% from 201 to 354 in Falmouth Road south (</a:t>
            </a:r>
            <a:r>
              <a:rPr lang="en-GB" sz="1600" dirty="0" err="1" smtClean="0"/>
              <a:t>quietway</a:t>
            </a:r>
            <a:r>
              <a:rPr lang="en-GB" sz="1600" dirty="0" smtClean="0"/>
              <a:t> 7), up 25% from 368 to 462 in Meadow Row (LCN route), and up 29% through the middle of Harper Road (future </a:t>
            </a:r>
            <a:r>
              <a:rPr lang="en-GB" sz="1600" dirty="0" err="1" smtClean="0"/>
              <a:t>quietway</a:t>
            </a:r>
            <a:r>
              <a:rPr lang="en-GB" sz="1600" dirty="0" smtClean="0"/>
              <a:t>/Southwark Spine) (see </a:t>
            </a:r>
            <a:r>
              <a:rPr lang="en-GB" sz="1600" dirty="0"/>
              <a:t>Table </a:t>
            </a:r>
            <a:r>
              <a:rPr lang="en-GB" sz="1600" dirty="0" smtClean="0"/>
              <a:t>4). Manual traffic counts would confirm the numbers.</a:t>
            </a:r>
            <a:endParaRPr lang="en-GB" sz="1600" dirty="0"/>
          </a:p>
          <a:p>
            <a:pPr marL="0" indent="0">
              <a:buNone/>
            </a:pPr>
            <a:r>
              <a:rPr lang="en-GB" sz="1600" dirty="0" smtClean="0"/>
              <a:t>PM hourly peak flows </a:t>
            </a:r>
            <a:r>
              <a:rPr lang="en-GB" sz="1600" dirty="0"/>
              <a:t>in Harper Road (middle section) </a:t>
            </a:r>
            <a:r>
              <a:rPr lang="en-GB" sz="1600" dirty="0" smtClean="0"/>
              <a:t>showed a drop of 24% (from 534 to 405. These reflect 6pm-7pm</a:t>
            </a:r>
            <a:r>
              <a:rPr lang="en-GB" sz="1600" dirty="0"/>
              <a:t>, ARX traffic two way, Thurs 19 Oct 2017 vs Tues 25 Sept 2018, excluding </a:t>
            </a:r>
            <a:r>
              <a:rPr lang="en-GB" sz="1600" dirty="0" smtClean="0"/>
              <a:t> respective </a:t>
            </a:r>
            <a:r>
              <a:rPr lang="en-GB" sz="1600" dirty="0" err="1" smtClean="0"/>
              <a:t>DfT</a:t>
            </a:r>
            <a:r>
              <a:rPr lang="en-GB" sz="1600" dirty="0" smtClean="0"/>
              <a:t> </a:t>
            </a:r>
            <a:r>
              <a:rPr lang="en-GB" sz="1600" dirty="0"/>
              <a:t>pedal cyclists numbers </a:t>
            </a:r>
            <a:r>
              <a:rPr lang="en-GB" sz="1600" dirty="0" smtClean="0"/>
              <a:t>(80/82) </a:t>
            </a:r>
            <a:r>
              <a:rPr lang="en-GB" sz="1600" dirty="0"/>
              <a:t>)(see Figures 3 and 4). </a:t>
            </a:r>
            <a:endParaRPr lang="en-GB" sz="1600" dirty="0" smtClean="0"/>
          </a:p>
          <a:p>
            <a:pPr marL="0" indent="0">
              <a:buNone/>
            </a:pPr>
            <a:endParaRPr lang="en-GB"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074463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Table 3</a:t>
            </a:r>
            <a:r>
              <a:rPr lang="en-GB" sz="2000" dirty="0"/>
              <a:t>. Change in proportion/number of HGVs and total motorised traffic since width restrictions</a:t>
            </a:r>
            <a:br>
              <a:rPr lang="en-GB" sz="2000" dirty="0"/>
            </a:br>
            <a:endParaRPr lang="en-GB"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50588506"/>
              </p:ext>
            </p:extLst>
          </p:nvPr>
        </p:nvGraphicFramePr>
        <p:xfrm>
          <a:off x="381000" y="1524000"/>
          <a:ext cx="8229600" cy="4520294"/>
        </p:xfrm>
        <a:graphic>
          <a:graphicData uri="http://schemas.openxmlformats.org/drawingml/2006/table">
            <a:tbl>
              <a:tblPr/>
              <a:tblGrid>
                <a:gridCol w="890023"/>
                <a:gridCol w="478668"/>
                <a:gridCol w="635731"/>
                <a:gridCol w="937392"/>
                <a:gridCol w="919940"/>
                <a:gridCol w="919940"/>
                <a:gridCol w="919940"/>
                <a:gridCol w="979774"/>
                <a:gridCol w="867586"/>
                <a:gridCol w="680606"/>
              </a:tblGrid>
              <a:tr h="1123580">
                <a:tc>
                  <a:txBody>
                    <a:bodyPr/>
                    <a:lstStyle/>
                    <a:p>
                      <a:pPr algn="l" fontAlgn="b"/>
                      <a:endParaRPr lang="en-GB" sz="1200" b="0" i="0" u="none" strike="noStrike" dirty="0">
                        <a:solidFill>
                          <a:srgbClr val="808080"/>
                        </a:solidFill>
                        <a:effectLst/>
                        <a:latin typeface="Calibri"/>
                      </a:endParaRPr>
                    </a:p>
                  </a:txBody>
                  <a:tcPr marL="7491" marR="7491" marT="749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GB" sz="1200" b="1" i="0" u="none" strike="noStrike">
                          <a:solidFill>
                            <a:srgbClr val="000000"/>
                          </a:solidFill>
                          <a:effectLst/>
                          <a:latin typeface="Calibri"/>
                        </a:rPr>
                        <a:t>%HGV before and after width restriction</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GB"/>
                    </a:p>
                  </a:txBody>
                  <a:tcPr/>
                </a:tc>
                <a:tc>
                  <a:txBody>
                    <a:bodyPr/>
                    <a:lstStyle/>
                    <a:p>
                      <a:pPr algn="ctr" fontAlgn="t"/>
                      <a:r>
                        <a:rPr lang="en-GB" sz="1200" b="1" i="0" u="none" strike="noStrike">
                          <a:solidFill>
                            <a:srgbClr val="000000"/>
                          </a:solidFill>
                          <a:effectLst/>
                          <a:latin typeface="Calibri"/>
                        </a:rPr>
                        <a:t>Total number motorised vehicles with width restriction</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Calibri"/>
                        </a:rPr>
                        <a:t>Change in total motorised vehicles compared to 2017 figures</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Calibri"/>
                        </a:rPr>
                        <a:t>Total number HGVs with width restriction</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Calibri"/>
                        </a:rPr>
                        <a:t>Change in HGV numbers compared to 2017 figures</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Calibri"/>
                        </a:rPr>
                        <a:t>% change in HGV numbers</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Calibri"/>
                        </a:rPr>
                        <a:t>% change in all motorised traffic traffic</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dirty="0">
                          <a:solidFill>
                            <a:srgbClr val="000000"/>
                          </a:solidFill>
                          <a:effectLst/>
                          <a:latin typeface="Calibri"/>
                        </a:rPr>
                        <a:t>% change in pedal cycle </a:t>
                      </a:r>
                      <a:r>
                        <a:rPr lang="en-GB" sz="1200" b="1" i="0" u="none" strike="noStrike" dirty="0" smtClean="0">
                          <a:solidFill>
                            <a:srgbClr val="000000"/>
                          </a:solidFill>
                          <a:effectLst/>
                          <a:latin typeface="Calibri"/>
                        </a:rPr>
                        <a:t>numbers (indicative </a:t>
                      </a:r>
                      <a:r>
                        <a:rPr lang="en-GB" sz="1200" b="1" i="0" u="none" strike="noStrike" dirty="0" err="1" smtClean="0">
                          <a:solidFill>
                            <a:srgbClr val="000000"/>
                          </a:solidFill>
                          <a:effectLst/>
                          <a:latin typeface="Calibri"/>
                        </a:rPr>
                        <a:t>DfT</a:t>
                      </a:r>
                      <a:r>
                        <a:rPr lang="en-GB" sz="1200" b="1" i="0" u="none" strike="noStrike" dirty="0" smtClean="0">
                          <a:solidFill>
                            <a:srgbClr val="000000"/>
                          </a:solidFill>
                          <a:effectLst/>
                          <a:latin typeface="Calibri"/>
                        </a:rPr>
                        <a:t>)</a:t>
                      </a:r>
                      <a:endParaRPr lang="en-GB" sz="1200" b="1" i="0" u="none" strike="noStrike" dirty="0">
                        <a:solidFill>
                          <a:srgbClr val="000000"/>
                        </a:solidFill>
                        <a:effectLst/>
                        <a:latin typeface="Calibri"/>
                      </a:endParaRP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 </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0" i="0" u="none" strike="noStrike">
                          <a:solidFill>
                            <a:srgbClr val="000000"/>
                          </a:solidFill>
                          <a:effectLst/>
                          <a:latin typeface="Calibri"/>
                        </a:rPr>
                        <a:t>2017</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GB" sz="1200" b="0" i="0" u="none" strike="noStrike">
                          <a:solidFill>
                            <a:srgbClr val="000000"/>
                          </a:solidFill>
                          <a:effectLst/>
                          <a:latin typeface="Calibri"/>
                        </a:rPr>
                        <a:t>Sep 2018</a:t>
                      </a:r>
                    </a:p>
                  </a:txBody>
                  <a:tcPr marL="7491" marR="7491" marT="7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endParaRPr lang="en-GB" sz="1200" b="0" i="0" u="none" strike="noStrike">
                        <a:solidFill>
                          <a:srgbClr val="000000"/>
                        </a:solidFill>
                        <a:effectLst/>
                        <a:latin typeface="Calibri"/>
                      </a:endParaRPr>
                    </a:p>
                  </a:txBody>
                  <a:tcPr marL="7491" marR="7491" marT="749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a:endParaRPr>
                    </a:p>
                  </a:txBody>
                  <a:tcPr marL="7491" marR="7491" marT="7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a:endParaRPr>
                    </a:p>
                  </a:txBody>
                  <a:tcPr marL="7491" marR="7491" marT="7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7491" marR="7491" marT="749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7491" marR="7491" marT="749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7491" marR="7491" marT="7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7491" marR="7491" marT="74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Harper Rd 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2978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-275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38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-33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-47%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29%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Harper Rd 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963634"/>
                          </a:solidFill>
                          <a:effectLst/>
                          <a:latin typeface="Calibri"/>
                        </a:rPr>
                        <a:t>5.8%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2921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-889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29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-191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-87%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-23%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963634"/>
                          </a:solidFill>
                          <a:effectLst/>
                          <a:latin typeface="Calibri"/>
                        </a:rPr>
                        <a:t>-64%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Harper Rd 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2856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-100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38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-54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-59%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963634"/>
                          </a:solidFill>
                          <a:effectLst/>
                          <a:latin typeface="Calibri"/>
                        </a:rPr>
                        <a:t>-13%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Trinity St</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963634"/>
                          </a:solidFill>
                          <a:effectLst/>
                          <a:latin typeface="Calibri"/>
                        </a:rPr>
                        <a:t>11.0%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963634"/>
                          </a:solidFill>
                          <a:effectLst/>
                          <a:latin typeface="Calibri"/>
                        </a:rPr>
                        <a:t>8.8%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1597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140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-37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-21%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Brockham St</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963634"/>
                          </a:solidFill>
                          <a:effectLst/>
                          <a:latin typeface="Calibri"/>
                        </a:rPr>
                        <a:t>11.8%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484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-286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17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-74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-81%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-37%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22%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Cole Street</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259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32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14%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-10%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Swan Street</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370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-209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-67%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-36%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Falmouth Rd N</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262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31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23%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13%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Falmouth Rd S</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963634"/>
                          </a:solidFill>
                          <a:effectLst/>
                          <a:latin typeface="Calibri"/>
                        </a:rPr>
                        <a:t>5.9%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370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-175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22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-32%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76%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Meadow Row</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963634"/>
                          </a:solidFill>
                          <a:effectLst/>
                          <a:latin typeface="Calibri"/>
                        </a:rPr>
                        <a:t>11.2%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963634"/>
                          </a:solidFill>
                          <a:effectLst/>
                          <a:latin typeface="Calibri"/>
                        </a:rPr>
                        <a:t>11.6%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580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-140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67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-17%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-20%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25%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066">
                <a:tc>
                  <a:txBody>
                    <a:bodyPr/>
                    <a:lstStyle/>
                    <a:p>
                      <a:pPr algn="l" fontAlgn="b"/>
                      <a:r>
                        <a:rPr lang="en-GB" sz="1200" b="0" i="0" u="none" strike="noStrike">
                          <a:solidFill>
                            <a:srgbClr val="000000"/>
                          </a:solidFill>
                          <a:effectLst/>
                          <a:latin typeface="Calibri"/>
                        </a:rPr>
                        <a:t>Rockingham Street</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258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-67%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921%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Avonmouth Rd</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491</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83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48%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963634"/>
                          </a:solidFill>
                          <a:effectLst/>
                          <a:latin typeface="Calibri"/>
                        </a:rPr>
                        <a:t>20%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76933C"/>
                          </a:solidFill>
                          <a:effectLst/>
                          <a:latin typeface="Calibri"/>
                        </a:rPr>
                        <a:t>236%</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3">
                <a:tc>
                  <a:txBody>
                    <a:bodyPr/>
                    <a:lstStyle/>
                    <a:p>
                      <a:pPr algn="l" fontAlgn="b"/>
                      <a:r>
                        <a:rPr lang="en-GB" sz="1200" b="0" i="0" u="none" strike="noStrike">
                          <a:solidFill>
                            <a:srgbClr val="000000"/>
                          </a:solidFill>
                          <a:effectLst/>
                          <a:latin typeface="Calibri"/>
                        </a:rPr>
                        <a:t>Bath Terrace</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0.7%</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4.9%</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303</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76933C"/>
                          </a:solidFill>
                          <a:effectLst/>
                          <a:latin typeface="Calibri"/>
                        </a:rPr>
                        <a:t>-78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Calibri"/>
                        </a:rPr>
                        <a:t>15</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12</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963634"/>
                          </a:solidFill>
                          <a:effectLst/>
                          <a:latin typeface="Calibri"/>
                        </a:rPr>
                        <a:t>478%</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76933C"/>
                          </a:solidFill>
                          <a:effectLst/>
                          <a:latin typeface="Calibri"/>
                        </a:rPr>
                        <a:t>-20%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963634"/>
                          </a:solidFill>
                          <a:effectLst/>
                          <a:latin typeface="Calibri"/>
                        </a:rPr>
                        <a:t>0%</a:t>
                      </a:r>
                    </a:p>
                  </a:txBody>
                  <a:tcPr marL="7491" marR="7491" marT="7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8813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3200" dirty="0" smtClean="0"/>
              <a:t>Table 4. Classified data (ARX output)</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82351480"/>
              </p:ext>
            </p:extLst>
          </p:nvPr>
        </p:nvGraphicFramePr>
        <p:xfrm>
          <a:off x="381000" y="914400"/>
          <a:ext cx="8458193" cy="5825841"/>
        </p:xfrm>
        <a:graphic>
          <a:graphicData uri="http://schemas.openxmlformats.org/drawingml/2006/table">
            <a:tbl>
              <a:tblPr/>
              <a:tblGrid>
                <a:gridCol w="655675"/>
                <a:gridCol w="638190"/>
                <a:gridCol w="570437"/>
                <a:gridCol w="419631"/>
                <a:gridCol w="419631"/>
                <a:gridCol w="419631"/>
                <a:gridCol w="419631"/>
                <a:gridCol w="419631"/>
                <a:gridCol w="419631"/>
                <a:gridCol w="419631"/>
                <a:gridCol w="419631"/>
                <a:gridCol w="419631"/>
                <a:gridCol w="419631"/>
                <a:gridCol w="419631"/>
                <a:gridCol w="419631"/>
                <a:gridCol w="675345"/>
                <a:gridCol w="463343"/>
                <a:gridCol w="419631"/>
              </a:tblGrid>
              <a:tr h="203136">
                <a:tc gridSpan="5">
                  <a:txBody>
                    <a:bodyPr/>
                    <a:lstStyle/>
                    <a:p>
                      <a:pPr algn="l" fontAlgn="b"/>
                      <a:r>
                        <a:rPr lang="en-GB" sz="1200" b="1" i="0" u="none" strike="noStrike" dirty="0" smtClean="0">
                          <a:solidFill>
                            <a:srgbClr val="000000"/>
                          </a:solidFill>
                          <a:effectLst/>
                          <a:latin typeface="Calibri"/>
                        </a:rPr>
                        <a:t>Classified </a:t>
                      </a:r>
                      <a:r>
                        <a:rPr lang="en-GB" sz="1200" b="1" i="0" u="none" strike="noStrike" dirty="0">
                          <a:solidFill>
                            <a:srgbClr val="000000"/>
                          </a:solidFill>
                          <a:effectLst/>
                          <a:latin typeface="Calibri"/>
                        </a:rPr>
                        <a:t>counts 7am-7pm - summary</a:t>
                      </a:r>
                    </a:p>
                  </a:txBody>
                  <a:tcPr marL="5855" marR="5855" marT="585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r>
              <a:tr h="101664">
                <a:tc>
                  <a:txBody>
                    <a:bodyPr/>
                    <a:lstStyle/>
                    <a:p>
                      <a:pPr algn="l" fontAlgn="b"/>
                      <a:endParaRPr lang="en-GB" sz="800" b="0" i="0" u="none" strike="noStrike" dirty="0">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dirty="0">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r>
              <a:tr h="137608">
                <a:tc gridSpan="9">
                  <a:txBody>
                    <a:bodyPr/>
                    <a:lstStyle/>
                    <a:p>
                      <a:pPr algn="l" fontAlgn="b"/>
                      <a:r>
                        <a:rPr lang="en-GB" sz="800" b="1" i="0" u="none" strike="noStrike" dirty="0">
                          <a:solidFill>
                            <a:srgbClr val="000000"/>
                          </a:solidFill>
                          <a:effectLst/>
                          <a:latin typeface="Calibri"/>
                        </a:rPr>
                        <a:t>BEFORE: 2017 baseline counts: Number of vehicles - classified, 7-19, two way, average 7 day </a:t>
                      </a:r>
                      <a:r>
                        <a:rPr lang="en-GB" sz="800" b="1" i="0" u="none" strike="noStrike" dirty="0" smtClean="0">
                          <a:solidFill>
                            <a:srgbClr val="000000"/>
                          </a:solidFill>
                          <a:effectLst/>
                          <a:latin typeface="Calibri"/>
                        </a:rPr>
                        <a:t>week</a:t>
                      </a:r>
                      <a:endParaRPr lang="en-GB" sz="800" b="1" i="0" u="none" strike="noStrike" dirty="0">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dirty="0">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r>
              <a:tr h="392105">
                <a:tc>
                  <a:txBody>
                    <a:bodyPr/>
                    <a:lstStyle/>
                    <a:p>
                      <a:pPr algn="l" fontAlgn="b"/>
                      <a:r>
                        <a:rPr lang="en-GB" sz="800" b="0" i="0" u="none" strike="noStrike">
                          <a:solidFill>
                            <a:srgbClr val="000000"/>
                          </a:solidFill>
                          <a:effectLst/>
                          <a:latin typeface="Calibri"/>
                        </a:rPr>
                        <a:t> </a:t>
                      </a:r>
                    </a:p>
                  </a:txBody>
                  <a:tcPr marL="5855" marR="5855" marT="58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808080"/>
                          </a:solidFill>
                          <a:effectLst/>
                          <a:latin typeface="Calibri"/>
                        </a:rPr>
                        <a:t>Pedal Cycles- DfT</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a:rPr>
                        <a:t>Motorcycles +PC) ARX</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Cars</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Cars with trailer</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LGV</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Lorry/Bus</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dirty="0">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Total motorised (excl Dft PC)</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Total HGVs</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 HGV</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37608">
                <a:tc>
                  <a:txBody>
                    <a:bodyPr/>
                    <a:lstStyle/>
                    <a:p>
                      <a:pPr algn="l" fontAlgn="b"/>
                      <a:r>
                        <a:rPr lang="en-GB" sz="800" b="0" i="0" u="none" strike="noStrike">
                          <a:solidFill>
                            <a:srgbClr val="000000"/>
                          </a:solidFill>
                          <a:effectLst/>
                          <a:latin typeface="Calibri"/>
                        </a:rPr>
                        <a:t>ARX Class</a:t>
                      </a:r>
                    </a:p>
                  </a:txBody>
                  <a:tcPr marL="5855" marR="5855" marT="58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r>
                        <a:rPr lang="en-GB" sz="800" b="0" i="0" u="none" strike="noStrike">
                          <a:solidFill>
                            <a:srgbClr val="808080"/>
                          </a:solidFill>
                          <a:effectLst/>
                          <a:latin typeface="Calibri"/>
                        </a:rPr>
                        <a:t>N/A</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2</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3</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4</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5</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6</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7</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8</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9</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10</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11</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12</a:t>
                      </a:r>
                    </a:p>
                  </a:txBody>
                  <a:tcPr marL="5855" marR="5855" marT="58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r>
                        <a:rPr lang="en-GB" sz="800" b="0" i="0" u="none" strike="noStrike">
                          <a:solidFill>
                            <a:srgbClr val="000000"/>
                          </a:solidFill>
                          <a:effectLst/>
                          <a:latin typeface="Calibri"/>
                        </a:rPr>
                        <a:t> </a:t>
                      </a:r>
                    </a:p>
                  </a:txBody>
                  <a:tcPr marL="5855" marR="5855" marT="58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Harper Rd 1</a:t>
                      </a:r>
                    </a:p>
                  </a:txBody>
                  <a:tcPr marL="5855" marR="5855" marT="585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808080"/>
                          </a:solidFill>
                          <a:effectLst/>
                          <a:latin typeface="Calibri"/>
                        </a:rPr>
                        <a:t>220</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512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2396</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18</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477</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18</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38</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6</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3254</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70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2.2%</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Harper Rd 2</a:t>
                      </a:r>
                    </a:p>
                  </a:txBody>
                  <a:tcPr marL="5855" marR="5855" marT="58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408</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705</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3130</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28</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137</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95</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95</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3810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219</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Calibri"/>
                        </a:rPr>
                        <a:t>5.8%</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608">
                <a:tc>
                  <a:txBody>
                    <a:bodyPr/>
                    <a:lstStyle/>
                    <a:p>
                      <a:pPr algn="l" fontAlgn="b"/>
                      <a:r>
                        <a:rPr lang="en-GB" sz="800" b="1" i="0" u="none" strike="noStrike">
                          <a:solidFill>
                            <a:srgbClr val="000000"/>
                          </a:solidFill>
                          <a:effectLst/>
                          <a:latin typeface="Calibri"/>
                        </a:rPr>
                        <a:t>Harper Rd 3</a:t>
                      </a:r>
                    </a:p>
                  </a:txBody>
                  <a:tcPr marL="5855" marR="5855" marT="585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808080"/>
                          </a:solidFill>
                          <a:effectLst/>
                          <a:latin typeface="Calibri"/>
                        </a:rPr>
                        <a:t>215</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464</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2242</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21</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352</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68</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21</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2956</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92</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3.1%</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Trinity St</a:t>
                      </a:r>
                    </a:p>
                  </a:txBody>
                  <a:tcPr marL="5855" marR="5855" marT="585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808080"/>
                          </a:solidFill>
                          <a:effectLst/>
                          <a:latin typeface="Calibri"/>
                        </a:rPr>
                        <a:t>851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1097</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1052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7</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131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30</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107</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7</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5</a:t>
                      </a:r>
                    </a:p>
                  </a:txBody>
                  <a:tcPr marL="5855" marR="5855" marT="585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1613</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177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Calibri"/>
                        </a:rPr>
                        <a:t>11.0%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Cole Street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109</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136</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169</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228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3.5%</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Swan Street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120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236</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381</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68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579</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13</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2.2%</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463">
                <a:tc>
                  <a:txBody>
                    <a:bodyPr/>
                    <a:lstStyle/>
                    <a:p>
                      <a:pPr algn="l" fontAlgn="b"/>
                      <a:r>
                        <a:rPr lang="en-GB" sz="800" b="1" i="0" u="none" strike="noStrike">
                          <a:solidFill>
                            <a:srgbClr val="000000"/>
                          </a:solidFill>
                          <a:effectLst/>
                          <a:latin typeface="Calibri"/>
                        </a:rPr>
                        <a:t>Falmouth Rd N</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254</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251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200</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231</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6</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2.5%</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Falmouth Rd S</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201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357</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320</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47</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545</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22</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4.0%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Meadow Row</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368</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557</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392</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57</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720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80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Calibri"/>
                        </a:rPr>
                        <a:t>11.2%</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463">
                <a:tc>
                  <a:txBody>
                    <a:bodyPr/>
                    <a:lstStyle/>
                    <a:p>
                      <a:pPr algn="l" fontAlgn="b"/>
                      <a:r>
                        <a:rPr lang="en-GB" sz="800" b="1" i="0" u="none" strike="noStrike">
                          <a:solidFill>
                            <a:srgbClr val="000000"/>
                          </a:solidFill>
                          <a:effectLst/>
                          <a:latin typeface="Calibri"/>
                        </a:rPr>
                        <a:t>Rockingham St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2</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29</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187</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253</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11</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4.3%</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Brockham St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261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464</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468</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51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36</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771</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91</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Calibri"/>
                        </a:rPr>
                        <a:t>11.8%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Avonmouth St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9</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54</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305</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5</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408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1.6%</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Bath Tce</a:t>
                      </a:r>
                    </a:p>
                  </a:txBody>
                  <a:tcPr marL="5855" marR="5855" marT="585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808080"/>
                          </a:solidFill>
                          <a:effectLst/>
                          <a:latin typeface="Calibri"/>
                        </a:rPr>
                        <a:t>70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113</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324</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11</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381</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0.7%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80808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6350" cap="flat" cmpd="sng" algn="ctr">
                      <a:solidFill>
                        <a:srgbClr val="000000"/>
                      </a:solidFill>
                      <a:prstDash val="solid"/>
                      <a:round/>
                      <a:headEnd type="none" w="med" len="med"/>
                      <a:tailEnd type="none" w="med" len="med"/>
                    </a:lnT>
                    <a:lnB>
                      <a:noFill/>
                    </a:lnB>
                  </a:tcPr>
                </a:tc>
              </a:tr>
              <a:tr h="137608">
                <a:tc gridSpan="10">
                  <a:txBody>
                    <a:bodyPr/>
                    <a:lstStyle/>
                    <a:p>
                      <a:pPr algn="l" fontAlgn="b"/>
                      <a:r>
                        <a:rPr lang="en-GB" sz="800" b="1" i="0" u="none" strike="noStrike">
                          <a:solidFill>
                            <a:srgbClr val="000000"/>
                          </a:solidFill>
                          <a:effectLst/>
                          <a:latin typeface="Calibri"/>
                        </a:rPr>
                        <a:t>AFTER: 2018 (Sept) monitoring counts: Number of vehicles - classified, 7-19, two way, average 7 day week</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FF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r>
              <a:tr h="392105">
                <a:tc>
                  <a:txBody>
                    <a:bodyPr/>
                    <a:lstStyle/>
                    <a:p>
                      <a:pPr algn="l" fontAlgn="b"/>
                      <a:r>
                        <a:rPr lang="en-GB" sz="800" b="0" i="0" u="none" strike="noStrike">
                          <a:solidFill>
                            <a:srgbClr val="000000"/>
                          </a:solidFill>
                          <a:effectLst/>
                          <a:latin typeface="Calibri"/>
                        </a:rPr>
                        <a:t> </a:t>
                      </a:r>
                    </a:p>
                  </a:txBody>
                  <a:tcPr marL="5855" marR="5855" marT="58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808080"/>
                          </a:solidFill>
                          <a:effectLst/>
                          <a:latin typeface="Calibri"/>
                        </a:rPr>
                        <a:t>Pedal Cycles- DfT</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a:rPr>
                        <a:t>MC (+PC) </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Cars</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Cars with trailer</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0" i="0" u="none" strike="noStrike">
                          <a:solidFill>
                            <a:srgbClr val="000000"/>
                          </a:solidFill>
                          <a:effectLst/>
                          <a:latin typeface="Calibri"/>
                        </a:rPr>
                        <a:t>LGV</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Lorry/Bus</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Lorry</a:t>
                      </a:r>
                    </a:p>
                  </a:txBody>
                  <a:tcPr marL="5855" marR="5855" marT="58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Total motorised (excl Dft PC)</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Total HGVs</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GB" sz="800" b="1" i="0" u="none" strike="noStrike">
                          <a:solidFill>
                            <a:srgbClr val="000000"/>
                          </a:solidFill>
                          <a:effectLst/>
                          <a:latin typeface="Calibri"/>
                        </a:rPr>
                        <a:t>% HGV</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37608">
                <a:tc>
                  <a:txBody>
                    <a:bodyPr/>
                    <a:lstStyle/>
                    <a:p>
                      <a:pPr algn="l" fontAlgn="b"/>
                      <a:r>
                        <a:rPr lang="en-GB" sz="800" b="0" i="0" u="none" strike="noStrike">
                          <a:solidFill>
                            <a:srgbClr val="000000"/>
                          </a:solidFill>
                          <a:effectLst/>
                          <a:latin typeface="Calibri"/>
                        </a:rPr>
                        <a:t>ARX Class</a:t>
                      </a:r>
                    </a:p>
                  </a:txBody>
                  <a:tcPr marL="5855" marR="5855" marT="58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r>
                        <a:rPr lang="en-GB" sz="800" b="0" i="0" u="none" strike="noStrike">
                          <a:solidFill>
                            <a:srgbClr val="808080"/>
                          </a:solidFill>
                          <a:effectLst/>
                          <a:latin typeface="Calibri"/>
                        </a:rPr>
                        <a:t>N/A</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2</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3</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4</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5</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6</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7</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8</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9</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10</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11</a:t>
                      </a:r>
                    </a:p>
                  </a:txBody>
                  <a:tcPr marL="5855" marR="5855" marT="58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GB" sz="800" b="0" i="0" u="none" strike="noStrike">
                          <a:solidFill>
                            <a:srgbClr val="000000"/>
                          </a:solidFill>
                          <a:effectLst/>
                          <a:latin typeface="Calibri"/>
                        </a:rPr>
                        <a:t>12</a:t>
                      </a:r>
                    </a:p>
                  </a:txBody>
                  <a:tcPr marL="5855" marR="5855" marT="58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r>
                        <a:rPr lang="en-GB" sz="800" b="0" i="0" u="none" strike="noStrike">
                          <a:solidFill>
                            <a:srgbClr val="000000"/>
                          </a:solidFill>
                          <a:effectLst/>
                          <a:latin typeface="Calibri"/>
                        </a:rPr>
                        <a:t> </a:t>
                      </a:r>
                    </a:p>
                  </a:txBody>
                  <a:tcPr marL="5855" marR="5855" marT="58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Harper Rd 1</a:t>
                      </a:r>
                    </a:p>
                  </a:txBody>
                  <a:tcPr marL="5855" marR="5855" marT="585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dirty="0">
                          <a:solidFill>
                            <a:srgbClr val="808080"/>
                          </a:solidFill>
                          <a:effectLst/>
                          <a:latin typeface="Calibri"/>
                        </a:rPr>
                        <a:t>283</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553</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2261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17</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393</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9</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18</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2978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1.3%</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Harper Rd 2</a:t>
                      </a:r>
                    </a:p>
                  </a:txBody>
                  <a:tcPr marL="5855" marR="5855" marT="58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147</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397</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2429</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18</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195</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5</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1" i="0" u="none" strike="noStrike">
                          <a:solidFill>
                            <a:srgbClr val="000000"/>
                          </a:solidFill>
                          <a:effectLst/>
                          <a:latin typeface="Calibri"/>
                        </a:rPr>
                        <a:t>2921</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29</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1.0%</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608">
                <a:tc>
                  <a:txBody>
                    <a:bodyPr/>
                    <a:lstStyle/>
                    <a:p>
                      <a:pPr algn="l" fontAlgn="b"/>
                      <a:r>
                        <a:rPr lang="en-GB" sz="800" b="1" i="0" u="none" strike="noStrike">
                          <a:solidFill>
                            <a:srgbClr val="000000"/>
                          </a:solidFill>
                          <a:effectLst/>
                          <a:latin typeface="Calibri"/>
                        </a:rPr>
                        <a:t>Harper Rd 3</a:t>
                      </a:r>
                    </a:p>
                  </a:txBody>
                  <a:tcPr marL="5855" marR="5855" marT="585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808080"/>
                          </a:solidFill>
                          <a:effectLst/>
                          <a:latin typeface="Calibri"/>
                        </a:rPr>
                        <a:t>187</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467</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2113</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20</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404</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9</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15</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6</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2856</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38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1.3%</a:t>
                      </a:r>
                    </a:p>
                  </a:txBody>
                  <a:tcPr marL="5855" marR="5855" marT="58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Trinity St</a:t>
                      </a:r>
                    </a:p>
                  </a:txBody>
                  <a:tcPr marL="5855" marR="5855" marT="585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808080"/>
                          </a:solidFill>
                          <a:effectLst/>
                          <a:latin typeface="Calibri"/>
                        </a:rPr>
                        <a:t>871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1089</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1068</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6</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163</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9</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92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22</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6</a:t>
                      </a:r>
                    </a:p>
                  </a:txBody>
                  <a:tcPr marL="5855" marR="5855" marT="5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1" i="0" u="none" strike="noStrike">
                          <a:solidFill>
                            <a:srgbClr val="000000"/>
                          </a:solidFill>
                          <a:effectLst/>
                          <a:latin typeface="Calibri"/>
                        </a:rPr>
                        <a:t>6</a:t>
                      </a:r>
                    </a:p>
                  </a:txBody>
                  <a:tcPr marL="5855" marR="5855" marT="585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Calibri"/>
                        </a:rPr>
                        <a:t>1597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140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Calibri"/>
                        </a:rPr>
                        <a:t>8.8%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Cole Street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a:solidFill>
                            <a:srgbClr val="808080"/>
                          </a:solidFill>
                          <a:effectLst/>
                          <a:latin typeface="Calibri"/>
                        </a:rPr>
                        <a:t>98</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126</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186</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259</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6</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2.5%</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Swan Street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112</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167</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259</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370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4</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1.2%</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463">
                <a:tc>
                  <a:txBody>
                    <a:bodyPr/>
                    <a:lstStyle/>
                    <a:p>
                      <a:pPr algn="l" fontAlgn="b"/>
                      <a:r>
                        <a:rPr lang="en-GB" sz="800" b="1" i="0" u="none" strike="noStrike">
                          <a:solidFill>
                            <a:srgbClr val="000000"/>
                          </a:solidFill>
                          <a:effectLst/>
                          <a:latin typeface="Calibri"/>
                        </a:rPr>
                        <a:t>Falmouth Rd N</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248</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288</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179</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35</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5</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262</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Falmouth Rd S</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354</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439</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231</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370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22</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Calibri"/>
                        </a:rPr>
                        <a:t>5.9%</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Meadow Row</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462</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530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386</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57</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FF0000"/>
                          </a:solidFill>
                          <a:effectLst/>
                          <a:latin typeface="Calibri"/>
                        </a:rPr>
                        <a:t>50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580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67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Calibri"/>
                        </a:rPr>
                        <a:t>11.6%</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463">
                <a:tc>
                  <a:txBody>
                    <a:bodyPr/>
                    <a:lstStyle/>
                    <a:p>
                      <a:pPr algn="l" fontAlgn="b"/>
                      <a:r>
                        <a:rPr lang="en-GB" sz="800" b="1" i="0" u="none" strike="noStrike">
                          <a:solidFill>
                            <a:srgbClr val="000000"/>
                          </a:solidFill>
                          <a:effectLst/>
                          <a:latin typeface="Calibri"/>
                        </a:rPr>
                        <a:t>Rockingham St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20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35</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215</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26</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258</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4</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1.4%</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Brockham St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317</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372</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362</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48</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13</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484</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17</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3.6%</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Avonmouth St</a:t>
                      </a:r>
                    </a:p>
                  </a:txBody>
                  <a:tcPr marL="5855" marR="5855" marT="58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800" b="0" i="0" u="none" strike="noStrike" dirty="0">
                          <a:solidFill>
                            <a:srgbClr val="808080"/>
                          </a:solidFill>
                          <a:effectLst/>
                          <a:latin typeface="Calibri"/>
                        </a:rPr>
                        <a:t>30</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64</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374</a:t>
                      </a:r>
                    </a:p>
                  </a:txBody>
                  <a:tcPr marL="5855" marR="5855" marT="5855"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1</a:t>
                      </a:r>
                    </a:p>
                  </a:txBody>
                  <a:tcPr marL="5855" marR="5855" marT="5855" marB="0" anchor="b">
                    <a:lnL>
                      <a:noFill/>
                    </a:lnL>
                    <a:lnR>
                      <a:noFill/>
                    </a:lnR>
                    <a:lnT>
                      <a:noFill/>
                    </a:lnT>
                    <a:lnB>
                      <a:noFill/>
                    </a:lnB>
                  </a:tcPr>
                </a:tc>
                <a:tc>
                  <a:txBody>
                    <a:bodyPr/>
                    <a:lstStyle/>
                    <a:p>
                      <a:pPr algn="r" fontAlgn="b"/>
                      <a:r>
                        <a:rPr lang="en-GB" sz="800" b="0" i="0" u="none" strike="noStrike">
                          <a:solidFill>
                            <a:srgbClr val="000000"/>
                          </a:solidFill>
                          <a:effectLst/>
                          <a:latin typeface="Calibri"/>
                        </a:rPr>
                        <a:t>72</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4</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6</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a:noFill/>
                    </a:lnB>
                  </a:tcPr>
                </a:tc>
                <a:tc>
                  <a:txBody>
                    <a:bodyPr/>
                    <a:lstStyle/>
                    <a:p>
                      <a:pPr algn="l" fontAlgn="b"/>
                      <a:endParaRPr lang="en-GB" sz="800" b="1" i="0" u="none" strike="noStrike">
                        <a:solidFill>
                          <a:srgbClr val="000000"/>
                        </a:solidFill>
                        <a:effectLst/>
                        <a:latin typeface="Calibri"/>
                      </a:endParaRPr>
                    </a:p>
                  </a:txBody>
                  <a:tcPr marL="5855" marR="5855" marT="5855" marB="0" anchor="b">
                    <a:lnL>
                      <a:noFill/>
                    </a:lnL>
                    <a:lnR>
                      <a:noFill/>
                    </a:lnR>
                    <a:lnT>
                      <a:noFill/>
                    </a:lnT>
                    <a:lnB>
                      <a:noFill/>
                    </a:lnB>
                  </a:tcPr>
                </a:tc>
                <a:tc>
                  <a:txBody>
                    <a:bodyPr/>
                    <a:lstStyle/>
                    <a:p>
                      <a:pPr algn="l" fontAlgn="b"/>
                      <a:r>
                        <a:rPr lang="en-GB" sz="800" b="1" i="0" u="none" strike="noStrike">
                          <a:solidFill>
                            <a:srgbClr val="000000"/>
                          </a:solidFill>
                          <a:effectLst/>
                          <a:latin typeface="Calibri"/>
                        </a:rPr>
                        <a:t> </a:t>
                      </a:r>
                    </a:p>
                  </a:txBody>
                  <a:tcPr marL="5855" marR="5855" marT="58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Calibri"/>
                        </a:rPr>
                        <a:t>491</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2.0%</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20">
                <a:tc>
                  <a:txBody>
                    <a:bodyPr/>
                    <a:lstStyle/>
                    <a:p>
                      <a:pPr algn="l" fontAlgn="b"/>
                      <a:r>
                        <a:rPr lang="en-GB" sz="800" b="1" i="0" u="none" strike="noStrike">
                          <a:solidFill>
                            <a:srgbClr val="000000"/>
                          </a:solidFill>
                          <a:effectLst/>
                          <a:latin typeface="Calibri"/>
                        </a:rPr>
                        <a:t>Bath Tce</a:t>
                      </a:r>
                    </a:p>
                  </a:txBody>
                  <a:tcPr marL="5855" marR="5855" marT="585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808080"/>
                          </a:solidFill>
                          <a:effectLst/>
                          <a:latin typeface="Calibri"/>
                        </a:rPr>
                        <a:t>70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98</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245</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Calibri"/>
                        </a:rPr>
                        <a:t> </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15</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1</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14</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800" b="1" i="0" u="none" strike="noStrike">
                          <a:solidFill>
                            <a:srgbClr val="000000"/>
                          </a:solidFill>
                          <a:effectLst/>
                          <a:latin typeface="Calibri"/>
                        </a:rPr>
                        <a:t>0</a:t>
                      </a:r>
                    </a:p>
                  </a:txBody>
                  <a:tcPr marL="5855" marR="5855" marT="58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303</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Calibri"/>
                        </a:rPr>
                        <a:t>15</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dirty="0">
                          <a:solidFill>
                            <a:srgbClr val="000000"/>
                          </a:solidFill>
                          <a:effectLst/>
                          <a:latin typeface="Calibri"/>
                        </a:rPr>
                        <a:t>4.9%</a:t>
                      </a:r>
                    </a:p>
                  </a:txBody>
                  <a:tcPr marL="5855" marR="5855" marT="5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180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0328" cy="1143000"/>
          </a:xfrm>
        </p:spPr>
        <p:txBody>
          <a:bodyPr>
            <a:normAutofit/>
          </a:bodyPr>
          <a:lstStyle/>
          <a:p>
            <a:pPr algn="l"/>
            <a:r>
              <a:rPr lang="en-GB" sz="2000" dirty="0" smtClean="0"/>
              <a:t>Figure 3. 2017 combined hourly flows – Middle of Harper Road</a:t>
            </a:r>
            <a:endParaRPr lang="en-GB" sz="20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5" y="1066800"/>
            <a:ext cx="893539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06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1924</Words>
  <Application>Microsoft Office PowerPoint</Application>
  <PresentationFormat>On-screen Show (4:3)</PresentationFormat>
  <Paragraphs>768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Width restriction at Harper Road and Bath Terrace - Summary notes on traffic monitoring results and feedback</vt:lpstr>
      <vt:lpstr>PowerPoint Presentation</vt:lpstr>
      <vt:lpstr>PowerPoint Presentation</vt:lpstr>
      <vt:lpstr>Figure 2. ARX classification of large vehicles (i.e. HGVs)</vt:lpstr>
      <vt:lpstr>PowerPoint Presentation</vt:lpstr>
      <vt:lpstr>PowerPoint Presentation</vt:lpstr>
      <vt:lpstr>Table 3. Change in proportion/number of HGVs and total motorised traffic since width restrictions </vt:lpstr>
      <vt:lpstr>Table 4. Classified data (ARX output)</vt:lpstr>
      <vt:lpstr>Figure 3. 2017 combined hourly flows – Middle of Harper Road</vt:lpstr>
      <vt:lpstr>Figure 4. 2018 combined hourly flows – Middle of Harper Road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Width restriction monitoring results Harper Road and Bath Terrace</dc:title>
  <dc:creator>Lesak, Joanna</dc:creator>
  <cp:lastModifiedBy>Lesak, Joanna</cp:lastModifiedBy>
  <cp:revision>32</cp:revision>
  <cp:lastPrinted>2018-10-30T13:44:20Z</cp:lastPrinted>
  <dcterms:created xsi:type="dcterms:W3CDTF">2006-08-16T00:00:00Z</dcterms:created>
  <dcterms:modified xsi:type="dcterms:W3CDTF">2018-10-31T12:24:35Z</dcterms:modified>
</cp:coreProperties>
</file>