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Lst>
  <p:notesMasterIdLst>
    <p:notesMasterId r:id="rId15"/>
  </p:notesMasterIdLst>
  <p:sldIdLst>
    <p:sldId id="357" r:id="rId5"/>
    <p:sldId id="258" r:id="rId6"/>
    <p:sldId id="359" r:id="rId7"/>
    <p:sldId id="264" r:id="rId8"/>
    <p:sldId id="360" r:id="rId9"/>
    <p:sldId id="295" r:id="rId10"/>
    <p:sldId id="361" r:id="rId11"/>
    <p:sldId id="358" r:id="rId12"/>
    <p:sldId id="336" r:id="rId13"/>
    <p:sldId id="35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Kordowicz" initials="MK" lastIdx="11" clrIdx="0">
    <p:extLst>
      <p:ext uri="{19B8F6BF-5375-455C-9EA6-DF929625EA0E}">
        <p15:presenceInfo xmlns:p15="http://schemas.microsoft.com/office/powerpoint/2012/main" userId="Maria Kordowicz" providerId="None"/>
      </p:ext>
    </p:extLst>
  </p:cmAuthor>
  <p:cmAuthor id="2" name="Georgina Hammerton" initials="GH" lastIdx="2" clrIdx="1">
    <p:extLst>
      <p:ext uri="{19B8F6BF-5375-455C-9EA6-DF929625EA0E}">
        <p15:presenceInfo xmlns:p15="http://schemas.microsoft.com/office/powerpoint/2012/main" userId="S::georgina.hammerton@tsip.co.uk::fc4f0ff1-4ab7-4c88-bac1-09c143f61e1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13" autoAdjust="0"/>
    <p:restoredTop sz="94844"/>
  </p:normalViewPr>
  <p:slideViewPr>
    <p:cSldViewPr snapToGrid="0" snapToObjects="1">
      <p:cViewPr varScale="1">
        <p:scale>
          <a:sx n="65" d="100"/>
          <a:sy n="65" d="100"/>
        </p:scale>
        <p:origin x="57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A32B07-1993-6B48-9104-A8BF19C5D88E}" type="datetimeFigureOut">
              <a:rPr lang="en-US" smtClean="0"/>
              <a:t>12/7/2021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39A99D-CF4D-8B43-9FCD-2891A514B4E0}" type="slidenum">
              <a:rPr lang="en-US" smtClean="0"/>
              <a:t>‹#›</a:t>
            </a:fld>
            <a:endParaRPr lang="en-US"/>
          </a:p>
        </p:txBody>
      </p:sp>
    </p:spTree>
    <p:extLst>
      <p:ext uri="{BB962C8B-B14F-4D97-AF65-F5344CB8AC3E}">
        <p14:creationId xmlns:p14="http://schemas.microsoft.com/office/powerpoint/2010/main" val="1714030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7" name="Google Shape;28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464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4" name="Google Shape;30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4" name="Google Shape;30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6724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7" name="Google Shape;28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5315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7" name="Google Shape;337;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a:solidFill>
                <a:schemeClr val="dk1"/>
              </a:solidFill>
              <a:latin typeface="Calibri"/>
              <a:ea typeface="Calibri"/>
              <a:cs typeface="Calibri"/>
              <a:sym typeface="Calibri"/>
            </a:endParaRPr>
          </a:p>
        </p:txBody>
      </p:sp>
      <p:sp>
        <p:nvSpPr>
          <p:cNvPr id="338" name="Google Shape;338;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6</a:t>
            </a:fld>
            <a:endParaRPr/>
          </a:p>
        </p:txBody>
      </p:sp>
    </p:spTree>
    <p:extLst>
      <p:ext uri="{BB962C8B-B14F-4D97-AF65-F5344CB8AC3E}">
        <p14:creationId xmlns:p14="http://schemas.microsoft.com/office/powerpoint/2010/main" val="4102885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7" name="Google Shape;337;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a:solidFill>
                <a:schemeClr val="dk1"/>
              </a:solidFill>
              <a:latin typeface="Calibri"/>
              <a:ea typeface="Calibri"/>
              <a:cs typeface="Calibri"/>
              <a:sym typeface="Calibri"/>
            </a:endParaRPr>
          </a:p>
        </p:txBody>
      </p:sp>
      <p:sp>
        <p:nvSpPr>
          <p:cNvPr id="338" name="Google Shape;338;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7</a:t>
            </a:fld>
            <a:endParaRPr/>
          </a:p>
        </p:txBody>
      </p:sp>
    </p:spTree>
    <p:extLst>
      <p:ext uri="{BB962C8B-B14F-4D97-AF65-F5344CB8AC3E}">
        <p14:creationId xmlns:p14="http://schemas.microsoft.com/office/powerpoint/2010/main" val="2845182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39A99D-CF4D-8B43-9FCD-2891A514B4E0}" type="slidenum">
              <a:rPr lang="en-US" smtClean="0"/>
              <a:t>9</a:t>
            </a:fld>
            <a:endParaRPr lang="en-US"/>
          </a:p>
        </p:txBody>
      </p:sp>
    </p:spTree>
    <p:extLst>
      <p:ext uri="{BB962C8B-B14F-4D97-AF65-F5344CB8AC3E}">
        <p14:creationId xmlns:p14="http://schemas.microsoft.com/office/powerpoint/2010/main" val="1752184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64E0F-162B-CE48-AC56-9817CC3D3F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A810C66-8CF8-314E-AA16-FE50479CB6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97EFA67-6309-E648-8FB9-F13B9A48546B}"/>
              </a:ext>
            </a:extLst>
          </p:cNvPr>
          <p:cNvSpPr>
            <a:spLocks noGrp="1"/>
          </p:cNvSpPr>
          <p:nvPr>
            <p:ph type="dt" sz="half" idx="10"/>
          </p:nvPr>
        </p:nvSpPr>
        <p:spPr/>
        <p:txBody>
          <a:bodyPr/>
          <a:lstStyle/>
          <a:p>
            <a:fld id="{4DB8A96F-180E-2141-8ED0-3182CD2A43BA}" type="datetimeFigureOut">
              <a:rPr lang="en-US" smtClean="0"/>
              <a:t>12/7/2021</a:t>
            </a:fld>
            <a:endParaRPr lang="en-US"/>
          </a:p>
        </p:txBody>
      </p:sp>
      <p:sp>
        <p:nvSpPr>
          <p:cNvPr id="5" name="Footer Placeholder 4">
            <a:extLst>
              <a:ext uri="{FF2B5EF4-FFF2-40B4-BE49-F238E27FC236}">
                <a16:creationId xmlns:a16="http://schemas.microsoft.com/office/drawing/2014/main" id="{4DA64605-C599-BF4E-A034-91F1536116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4E4DE4-65E6-874C-A2B6-3350A6075476}"/>
              </a:ext>
            </a:extLst>
          </p:cNvPr>
          <p:cNvSpPr>
            <a:spLocks noGrp="1"/>
          </p:cNvSpPr>
          <p:nvPr>
            <p:ph type="sldNum" sz="quarter" idx="12"/>
          </p:nvPr>
        </p:nvSpPr>
        <p:spPr/>
        <p:txBody>
          <a:bodyPr/>
          <a:lstStyle/>
          <a:p>
            <a:fld id="{5A9F2A87-F72F-004A-97F3-2C646B932B15}" type="slidenum">
              <a:rPr lang="en-US" smtClean="0"/>
              <a:t>‹#›</a:t>
            </a:fld>
            <a:endParaRPr lang="en-US"/>
          </a:p>
        </p:txBody>
      </p:sp>
    </p:spTree>
    <p:extLst>
      <p:ext uri="{BB962C8B-B14F-4D97-AF65-F5344CB8AC3E}">
        <p14:creationId xmlns:p14="http://schemas.microsoft.com/office/powerpoint/2010/main" val="763836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FD333-CC5A-6E47-9CC9-180D1AA0E1A2}"/>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8BFE762-1CCE-4341-ABDE-86AF090BE95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87A248E-08FF-8F42-B10E-F69BED087691}"/>
              </a:ext>
            </a:extLst>
          </p:cNvPr>
          <p:cNvSpPr>
            <a:spLocks noGrp="1"/>
          </p:cNvSpPr>
          <p:nvPr>
            <p:ph type="dt" sz="half" idx="10"/>
          </p:nvPr>
        </p:nvSpPr>
        <p:spPr/>
        <p:txBody>
          <a:bodyPr/>
          <a:lstStyle/>
          <a:p>
            <a:fld id="{4DB8A96F-180E-2141-8ED0-3182CD2A43BA}" type="datetimeFigureOut">
              <a:rPr lang="en-US" smtClean="0"/>
              <a:t>12/7/2021</a:t>
            </a:fld>
            <a:endParaRPr lang="en-US"/>
          </a:p>
        </p:txBody>
      </p:sp>
      <p:sp>
        <p:nvSpPr>
          <p:cNvPr id="5" name="Footer Placeholder 4">
            <a:extLst>
              <a:ext uri="{FF2B5EF4-FFF2-40B4-BE49-F238E27FC236}">
                <a16:creationId xmlns:a16="http://schemas.microsoft.com/office/drawing/2014/main" id="{7F9142C6-377B-2A40-B60F-D8519AA91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00BE65-1B12-1340-80B3-D85080A8B4EA}"/>
              </a:ext>
            </a:extLst>
          </p:cNvPr>
          <p:cNvSpPr>
            <a:spLocks noGrp="1"/>
          </p:cNvSpPr>
          <p:nvPr>
            <p:ph type="sldNum" sz="quarter" idx="12"/>
          </p:nvPr>
        </p:nvSpPr>
        <p:spPr/>
        <p:txBody>
          <a:bodyPr/>
          <a:lstStyle/>
          <a:p>
            <a:fld id="{5A9F2A87-F72F-004A-97F3-2C646B932B15}" type="slidenum">
              <a:rPr lang="en-US" smtClean="0"/>
              <a:t>‹#›</a:t>
            </a:fld>
            <a:endParaRPr lang="en-US"/>
          </a:p>
        </p:txBody>
      </p:sp>
    </p:spTree>
    <p:extLst>
      <p:ext uri="{BB962C8B-B14F-4D97-AF65-F5344CB8AC3E}">
        <p14:creationId xmlns:p14="http://schemas.microsoft.com/office/powerpoint/2010/main" val="1037877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8EC0F1-2E0D-3B43-B938-285B65B3643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83845F1-BF6F-B643-A4F6-7516448137C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B60BA31-2ABB-7249-AEAC-7CDEEAB79723}"/>
              </a:ext>
            </a:extLst>
          </p:cNvPr>
          <p:cNvSpPr>
            <a:spLocks noGrp="1"/>
          </p:cNvSpPr>
          <p:nvPr>
            <p:ph type="dt" sz="half" idx="10"/>
          </p:nvPr>
        </p:nvSpPr>
        <p:spPr/>
        <p:txBody>
          <a:bodyPr/>
          <a:lstStyle/>
          <a:p>
            <a:fld id="{4DB8A96F-180E-2141-8ED0-3182CD2A43BA}" type="datetimeFigureOut">
              <a:rPr lang="en-US" smtClean="0"/>
              <a:t>12/7/2021</a:t>
            </a:fld>
            <a:endParaRPr lang="en-US"/>
          </a:p>
        </p:txBody>
      </p:sp>
      <p:sp>
        <p:nvSpPr>
          <p:cNvPr id="5" name="Footer Placeholder 4">
            <a:extLst>
              <a:ext uri="{FF2B5EF4-FFF2-40B4-BE49-F238E27FC236}">
                <a16:creationId xmlns:a16="http://schemas.microsoft.com/office/drawing/2014/main" id="{020ABAC4-1DCF-5549-BC71-C600F0AFE4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A7C98-F03E-3E45-ADFC-6ACA3D284417}"/>
              </a:ext>
            </a:extLst>
          </p:cNvPr>
          <p:cNvSpPr>
            <a:spLocks noGrp="1"/>
          </p:cNvSpPr>
          <p:nvPr>
            <p:ph type="sldNum" sz="quarter" idx="12"/>
          </p:nvPr>
        </p:nvSpPr>
        <p:spPr/>
        <p:txBody>
          <a:bodyPr/>
          <a:lstStyle/>
          <a:p>
            <a:fld id="{5A9F2A87-F72F-004A-97F3-2C646B932B15}" type="slidenum">
              <a:rPr lang="en-US" smtClean="0"/>
              <a:t>‹#›</a:t>
            </a:fld>
            <a:endParaRPr lang="en-US"/>
          </a:p>
        </p:txBody>
      </p:sp>
    </p:spTree>
    <p:extLst>
      <p:ext uri="{BB962C8B-B14F-4D97-AF65-F5344CB8AC3E}">
        <p14:creationId xmlns:p14="http://schemas.microsoft.com/office/powerpoint/2010/main" val="28659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nt page (bulleted)">
  <p:cSld name="Content page (bulleted)">
    <p:spTree>
      <p:nvGrpSpPr>
        <p:cNvPr id="1" name="Shape 32"/>
        <p:cNvGrpSpPr/>
        <p:nvPr/>
      </p:nvGrpSpPr>
      <p:grpSpPr>
        <a:xfrm>
          <a:off x="0" y="0"/>
          <a:ext cx="0" cy="0"/>
          <a:chOff x="0" y="0"/>
          <a:chExt cx="0" cy="0"/>
        </a:xfrm>
      </p:grpSpPr>
      <p:sp>
        <p:nvSpPr>
          <p:cNvPr id="33" name="Google Shape;33;p40"/>
          <p:cNvSpPr txBox="1">
            <a:spLocks noGrp="1"/>
          </p:cNvSpPr>
          <p:nvPr>
            <p:ph type="body" idx="1"/>
          </p:nvPr>
        </p:nvSpPr>
        <p:spPr>
          <a:xfrm>
            <a:off x="487167" y="621138"/>
            <a:ext cx="11017250" cy="75147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3600"/>
              <a:buNone/>
              <a:defRPr sz="3600" b="1" i="0" cap="none">
                <a:latin typeface="Dosis"/>
                <a:ea typeface="Dosis"/>
                <a:cs typeface="Dosis"/>
                <a:sym typeface="Dosis"/>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34" name="Google Shape;34;p40"/>
          <p:cNvCxnSpPr/>
          <p:nvPr/>
        </p:nvCxnSpPr>
        <p:spPr>
          <a:xfrm>
            <a:off x="587375" y="1529783"/>
            <a:ext cx="11017250" cy="0"/>
          </a:xfrm>
          <a:prstGeom prst="straightConnector1">
            <a:avLst/>
          </a:prstGeom>
          <a:noFill/>
          <a:ln w="38100" cap="flat" cmpd="sng">
            <a:solidFill>
              <a:schemeClr val="accent1"/>
            </a:solidFill>
            <a:prstDash val="solid"/>
            <a:miter lim="800000"/>
            <a:headEnd type="none" w="sm" len="sm"/>
            <a:tailEnd type="none" w="sm" len="sm"/>
          </a:ln>
        </p:spPr>
      </p:cxnSp>
      <p:sp>
        <p:nvSpPr>
          <p:cNvPr id="35" name="Google Shape;35;p40"/>
          <p:cNvSpPr txBox="1">
            <a:spLocks noGrp="1"/>
          </p:cNvSpPr>
          <p:nvPr>
            <p:ph type="body" idx="2"/>
          </p:nvPr>
        </p:nvSpPr>
        <p:spPr>
          <a:xfrm>
            <a:off x="587374" y="1989138"/>
            <a:ext cx="10988930" cy="3837504"/>
          </a:xfrm>
          <a:prstGeom prst="rect">
            <a:avLst/>
          </a:prstGeom>
          <a:noFill/>
          <a:ln>
            <a:noFill/>
          </a:ln>
        </p:spPr>
        <p:txBody>
          <a:bodyPr spcFirstLastPara="1" wrap="square" lIns="91425" tIns="45700" rIns="91425" bIns="45700" anchor="t" anchorCtr="0">
            <a:normAutofit/>
          </a:bodyPr>
          <a:lstStyle>
            <a:lvl1pPr marL="457200" lvl="0" indent="-361950" algn="l">
              <a:lnSpc>
                <a:spcPct val="125000"/>
              </a:lnSpc>
              <a:spcBef>
                <a:spcPts val="2200"/>
              </a:spcBef>
              <a:spcAft>
                <a:spcPts val="0"/>
              </a:spcAft>
              <a:buClr>
                <a:schemeClr val="accent1"/>
              </a:buClr>
              <a:buSzPts val="2100"/>
              <a:buChar char="•"/>
              <a:defRPr sz="2100">
                <a:solidFill>
                  <a:schemeClr val="dk1"/>
                </a:solidFill>
                <a:latin typeface="Georgia"/>
                <a:ea typeface="Georgia"/>
                <a:cs typeface="Georgia"/>
                <a:sym typeface="Georgia"/>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53655279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70">
          <p15:clr>
            <a:srgbClr val="FBAE40"/>
          </p15:clr>
        </p15:guide>
        <p15:guide id="2" pos="7310">
          <p15:clr>
            <a:srgbClr val="FBAE40"/>
          </p15:clr>
        </p15:guide>
        <p15:guide id="3" orient="horz" pos="346">
          <p15:clr>
            <a:srgbClr val="FBAE40"/>
          </p15:clr>
        </p15:guide>
        <p15:guide id="4" orient="horz" pos="3929">
          <p15:clr>
            <a:srgbClr val="FBAE40"/>
          </p15:clr>
        </p15:guide>
        <p15:guide id="5" pos="3840">
          <p15:clr>
            <a:srgbClr val="FBAE40"/>
          </p15:clr>
        </p15:guide>
        <p15:guide id="6" orient="horz" pos="1253">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break (green)">
  <p:cSld name="Section break (green)">
    <p:bg>
      <p:bgPr>
        <a:solidFill>
          <a:schemeClr val="accent6"/>
        </a:solidFill>
        <a:effectLst/>
      </p:bgPr>
    </p:bg>
    <p:spTree>
      <p:nvGrpSpPr>
        <p:cNvPr id="1" name="Shape 54"/>
        <p:cNvGrpSpPr/>
        <p:nvPr/>
      </p:nvGrpSpPr>
      <p:grpSpPr>
        <a:xfrm>
          <a:off x="0" y="0"/>
          <a:ext cx="0" cy="0"/>
          <a:chOff x="0" y="0"/>
          <a:chExt cx="0" cy="0"/>
        </a:xfrm>
      </p:grpSpPr>
      <p:sp>
        <p:nvSpPr>
          <p:cNvPr id="55" name="Google Shape;55;p43"/>
          <p:cNvSpPr/>
          <p:nvPr/>
        </p:nvSpPr>
        <p:spPr>
          <a:xfrm>
            <a:off x="0" y="0"/>
            <a:ext cx="12192000" cy="68580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6" name="Google Shape;56;p43"/>
          <p:cNvSpPr txBox="1">
            <a:spLocks noGrp="1"/>
          </p:cNvSpPr>
          <p:nvPr>
            <p:ph type="body" idx="1"/>
          </p:nvPr>
        </p:nvSpPr>
        <p:spPr>
          <a:xfrm>
            <a:off x="1377156" y="2257425"/>
            <a:ext cx="9437687" cy="1546500"/>
          </a:xfrm>
          <a:prstGeom prst="rect">
            <a:avLst/>
          </a:prstGeom>
          <a:noFill/>
          <a:ln>
            <a:noFill/>
          </a:ln>
        </p:spPr>
        <p:txBody>
          <a:bodyPr spcFirstLastPara="1" wrap="square" lIns="91425" tIns="45700" rIns="91425" bIns="45700" anchor="b" anchorCtr="0">
            <a:normAutofit/>
          </a:bodyPr>
          <a:lstStyle>
            <a:lvl1pPr marL="457200" lvl="0" indent="-228600" algn="ctr">
              <a:lnSpc>
                <a:spcPct val="100000"/>
              </a:lnSpc>
              <a:spcBef>
                <a:spcPts val="1000"/>
              </a:spcBef>
              <a:spcAft>
                <a:spcPts val="0"/>
              </a:spcAft>
              <a:buClr>
                <a:schemeClr val="lt1"/>
              </a:buClr>
              <a:buSzPts val="4000"/>
              <a:buNone/>
              <a:defRPr sz="4000" b="1" i="0" cap="none">
                <a:solidFill>
                  <a:schemeClr val="lt1"/>
                </a:solidFill>
                <a:latin typeface="Dosis"/>
                <a:ea typeface="Dosis"/>
                <a:cs typeface="Dosis"/>
                <a:sym typeface="Dosis"/>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57" name="Google Shape;57;p43"/>
          <p:cNvCxnSpPr/>
          <p:nvPr/>
        </p:nvCxnSpPr>
        <p:spPr>
          <a:xfrm>
            <a:off x="5169197" y="4071938"/>
            <a:ext cx="1853605" cy="0"/>
          </a:xfrm>
          <a:prstGeom prst="straightConnector1">
            <a:avLst/>
          </a:prstGeom>
          <a:noFill/>
          <a:ln w="38100" cap="flat" cmpd="sng">
            <a:solidFill>
              <a:schemeClr val="accent1"/>
            </a:solidFill>
            <a:prstDash val="solid"/>
            <a:miter lim="800000"/>
            <a:headEnd type="none" w="sm" len="sm"/>
            <a:tailEnd type="none" w="sm" len="sm"/>
          </a:ln>
        </p:spPr>
      </p:cxnSp>
    </p:spTree>
    <p:extLst>
      <p:ext uri="{BB962C8B-B14F-4D97-AF65-F5344CB8AC3E}">
        <p14:creationId xmlns:p14="http://schemas.microsoft.com/office/powerpoint/2010/main" val="389810629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ver (no image - green)">
  <p:cSld name="Cover (no image - green)">
    <p:spTree>
      <p:nvGrpSpPr>
        <p:cNvPr id="1" name="Shape 15"/>
        <p:cNvGrpSpPr/>
        <p:nvPr/>
      </p:nvGrpSpPr>
      <p:grpSpPr>
        <a:xfrm>
          <a:off x="0" y="0"/>
          <a:ext cx="0" cy="0"/>
          <a:chOff x="0" y="0"/>
          <a:chExt cx="0" cy="0"/>
        </a:xfrm>
      </p:grpSpPr>
      <p:sp>
        <p:nvSpPr>
          <p:cNvPr id="16" name="Google Shape;16;p38"/>
          <p:cNvSpPr/>
          <p:nvPr/>
        </p:nvSpPr>
        <p:spPr>
          <a:xfrm>
            <a:off x="0" y="0"/>
            <a:ext cx="12192000" cy="6858000"/>
          </a:xfrm>
          <a:prstGeom prst="rect">
            <a:avLst/>
          </a:prstGeom>
          <a:solidFill>
            <a:schemeClr val="accent3"/>
          </a:solidFill>
          <a:ln>
            <a:noFill/>
          </a:ln>
        </p:spPr>
        <p:txBody>
          <a:bodyPr spcFirstLastPara="1" wrap="square" lIns="90000"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cxnSp>
        <p:nvCxnSpPr>
          <p:cNvPr id="18" name="Google Shape;18;p38"/>
          <p:cNvCxnSpPr/>
          <p:nvPr/>
        </p:nvCxnSpPr>
        <p:spPr>
          <a:xfrm>
            <a:off x="2316163" y="3631566"/>
            <a:ext cx="7559675" cy="0"/>
          </a:xfrm>
          <a:prstGeom prst="straightConnector1">
            <a:avLst/>
          </a:prstGeom>
          <a:noFill/>
          <a:ln w="25400" cap="flat" cmpd="sng">
            <a:solidFill>
              <a:schemeClr val="accent1"/>
            </a:solidFill>
            <a:prstDash val="solid"/>
            <a:miter lim="800000"/>
            <a:headEnd type="none" w="sm" len="sm"/>
            <a:tailEnd type="none" w="sm" len="sm"/>
          </a:ln>
        </p:spPr>
      </p:cxnSp>
      <p:sp>
        <p:nvSpPr>
          <p:cNvPr id="19" name="Google Shape;19;p38"/>
          <p:cNvSpPr txBox="1">
            <a:spLocks noGrp="1"/>
          </p:cNvSpPr>
          <p:nvPr>
            <p:ph type="body" idx="1"/>
          </p:nvPr>
        </p:nvSpPr>
        <p:spPr>
          <a:xfrm>
            <a:off x="2316163" y="826727"/>
            <a:ext cx="7559675" cy="2582205"/>
          </a:xfrm>
          <a:prstGeom prst="rect">
            <a:avLst/>
          </a:prstGeom>
          <a:noFill/>
          <a:ln>
            <a:noFill/>
          </a:ln>
        </p:spPr>
        <p:txBody>
          <a:bodyPr spcFirstLastPara="1" wrap="square" lIns="91425" tIns="45700" rIns="91425" bIns="45700" anchor="b" anchorCtr="0">
            <a:normAutofit/>
          </a:bodyPr>
          <a:lstStyle>
            <a:lvl1pPr marL="457200" lvl="0" indent="-228600" algn="ctr">
              <a:lnSpc>
                <a:spcPct val="100000"/>
              </a:lnSpc>
              <a:spcBef>
                <a:spcPts val="1000"/>
              </a:spcBef>
              <a:spcAft>
                <a:spcPts val="0"/>
              </a:spcAft>
              <a:buClr>
                <a:schemeClr val="lt1"/>
              </a:buClr>
              <a:buSzPts val="3400"/>
              <a:buNone/>
              <a:defRPr sz="3400" b="1" i="0">
                <a:solidFill>
                  <a:schemeClr val="lt1"/>
                </a:solidFill>
                <a:latin typeface="Dosis"/>
                <a:ea typeface="Dosis"/>
                <a:cs typeface="Dosis"/>
                <a:sym typeface="Dosis"/>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8"/>
          <p:cNvSpPr txBox="1">
            <a:spLocks noGrp="1"/>
          </p:cNvSpPr>
          <p:nvPr>
            <p:ph type="body" idx="2"/>
          </p:nvPr>
        </p:nvSpPr>
        <p:spPr>
          <a:xfrm>
            <a:off x="2316163" y="3963437"/>
            <a:ext cx="7559675" cy="625475"/>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000"/>
              </a:spcBef>
              <a:spcAft>
                <a:spcPts val="0"/>
              </a:spcAft>
              <a:buClr>
                <a:schemeClr val="lt1"/>
              </a:buClr>
              <a:buSzPts val="1600"/>
              <a:buNone/>
              <a:defRPr sz="1600">
                <a:solidFill>
                  <a:schemeClr val="lt1"/>
                </a:solidFill>
                <a:latin typeface="Georgia"/>
                <a:ea typeface="Georgia"/>
                <a:cs typeface="Georgia"/>
                <a:sym typeface="Georgia"/>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88813354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70">
          <p15:clr>
            <a:srgbClr val="FBAE40"/>
          </p15:clr>
        </p15:guide>
        <p15:guide id="2" pos="7310">
          <p15:clr>
            <a:srgbClr val="FBAE40"/>
          </p15:clr>
        </p15:guide>
        <p15:guide id="3" orient="horz" pos="346">
          <p15:clr>
            <a:srgbClr val="FBAE40"/>
          </p15:clr>
        </p15:guide>
        <p15:guide id="4" orient="horz" pos="3906">
          <p15:clr>
            <a:srgbClr val="FBAE40"/>
          </p15:clr>
        </p15:guide>
        <p15:guide id="5" pos="6221">
          <p15:clr>
            <a:srgbClr val="FBAE40"/>
          </p15:clr>
        </p15:guide>
        <p15:guide id="6" pos="145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DAFFA-0D6C-1D40-9FD8-2A42DB11648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473286F-B077-F94E-94E3-7D9E9B9A0D3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8FEF63E-76A5-3D45-80F9-AD73BF1074FA}"/>
              </a:ext>
            </a:extLst>
          </p:cNvPr>
          <p:cNvSpPr>
            <a:spLocks noGrp="1"/>
          </p:cNvSpPr>
          <p:nvPr>
            <p:ph type="dt" sz="half" idx="10"/>
          </p:nvPr>
        </p:nvSpPr>
        <p:spPr/>
        <p:txBody>
          <a:bodyPr/>
          <a:lstStyle/>
          <a:p>
            <a:fld id="{4DB8A96F-180E-2141-8ED0-3182CD2A43BA}" type="datetimeFigureOut">
              <a:rPr lang="en-US" smtClean="0"/>
              <a:t>12/7/2021</a:t>
            </a:fld>
            <a:endParaRPr lang="en-US"/>
          </a:p>
        </p:txBody>
      </p:sp>
      <p:sp>
        <p:nvSpPr>
          <p:cNvPr id="5" name="Footer Placeholder 4">
            <a:extLst>
              <a:ext uri="{FF2B5EF4-FFF2-40B4-BE49-F238E27FC236}">
                <a16:creationId xmlns:a16="http://schemas.microsoft.com/office/drawing/2014/main" id="{A6E23C9A-C075-8043-BC9B-0020E044A0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20D3D2-1240-2445-8921-74CC5BE8D011}"/>
              </a:ext>
            </a:extLst>
          </p:cNvPr>
          <p:cNvSpPr>
            <a:spLocks noGrp="1"/>
          </p:cNvSpPr>
          <p:nvPr>
            <p:ph type="sldNum" sz="quarter" idx="12"/>
          </p:nvPr>
        </p:nvSpPr>
        <p:spPr/>
        <p:txBody>
          <a:bodyPr/>
          <a:lstStyle/>
          <a:p>
            <a:fld id="{5A9F2A87-F72F-004A-97F3-2C646B932B15}" type="slidenum">
              <a:rPr lang="en-US" smtClean="0"/>
              <a:t>‹#›</a:t>
            </a:fld>
            <a:endParaRPr lang="en-US"/>
          </a:p>
        </p:txBody>
      </p:sp>
    </p:spTree>
    <p:extLst>
      <p:ext uri="{BB962C8B-B14F-4D97-AF65-F5344CB8AC3E}">
        <p14:creationId xmlns:p14="http://schemas.microsoft.com/office/powerpoint/2010/main" val="3680591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815DA-AA10-3643-A2CD-F7B393EF99D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4DBF44D-301A-464E-896B-7DCE2E979B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D580A93-AD2B-C849-815C-58FAA05EF41D}"/>
              </a:ext>
            </a:extLst>
          </p:cNvPr>
          <p:cNvSpPr>
            <a:spLocks noGrp="1"/>
          </p:cNvSpPr>
          <p:nvPr>
            <p:ph type="dt" sz="half" idx="10"/>
          </p:nvPr>
        </p:nvSpPr>
        <p:spPr/>
        <p:txBody>
          <a:bodyPr/>
          <a:lstStyle/>
          <a:p>
            <a:fld id="{4DB8A96F-180E-2141-8ED0-3182CD2A43BA}" type="datetimeFigureOut">
              <a:rPr lang="en-US" smtClean="0"/>
              <a:t>12/7/2021</a:t>
            </a:fld>
            <a:endParaRPr lang="en-US"/>
          </a:p>
        </p:txBody>
      </p:sp>
      <p:sp>
        <p:nvSpPr>
          <p:cNvPr id="5" name="Footer Placeholder 4">
            <a:extLst>
              <a:ext uri="{FF2B5EF4-FFF2-40B4-BE49-F238E27FC236}">
                <a16:creationId xmlns:a16="http://schemas.microsoft.com/office/drawing/2014/main" id="{C773A444-4028-9D43-8BF1-C7E3A619AE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E2F3DA-FD26-F346-93D3-818CC3257EED}"/>
              </a:ext>
            </a:extLst>
          </p:cNvPr>
          <p:cNvSpPr>
            <a:spLocks noGrp="1"/>
          </p:cNvSpPr>
          <p:nvPr>
            <p:ph type="sldNum" sz="quarter" idx="12"/>
          </p:nvPr>
        </p:nvSpPr>
        <p:spPr/>
        <p:txBody>
          <a:bodyPr/>
          <a:lstStyle/>
          <a:p>
            <a:fld id="{5A9F2A87-F72F-004A-97F3-2C646B932B15}" type="slidenum">
              <a:rPr lang="en-US" smtClean="0"/>
              <a:t>‹#›</a:t>
            </a:fld>
            <a:endParaRPr lang="en-US"/>
          </a:p>
        </p:txBody>
      </p:sp>
    </p:spTree>
    <p:extLst>
      <p:ext uri="{BB962C8B-B14F-4D97-AF65-F5344CB8AC3E}">
        <p14:creationId xmlns:p14="http://schemas.microsoft.com/office/powerpoint/2010/main" val="1617793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A5E57-E1E8-4045-B95F-E9A42D2AFEB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9F974B4-66CE-F044-A208-600857A2AB9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5E767D9-7B43-074E-97A7-E09B10DC309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A7A20CD-68EE-6041-9405-EC2D248ACCB5}"/>
              </a:ext>
            </a:extLst>
          </p:cNvPr>
          <p:cNvSpPr>
            <a:spLocks noGrp="1"/>
          </p:cNvSpPr>
          <p:nvPr>
            <p:ph type="dt" sz="half" idx="10"/>
          </p:nvPr>
        </p:nvSpPr>
        <p:spPr/>
        <p:txBody>
          <a:bodyPr/>
          <a:lstStyle/>
          <a:p>
            <a:fld id="{4DB8A96F-180E-2141-8ED0-3182CD2A43BA}" type="datetimeFigureOut">
              <a:rPr lang="en-US" smtClean="0"/>
              <a:t>12/7/2021</a:t>
            </a:fld>
            <a:endParaRPr lang="en-US"/>
          </a:p>
        </p:txBody>
      </p:sp>
      <p:sp>
        <p:nvSpPr>
          <p:cNvPr id="6" name="Footer Placeholder 5">
            <a:extLst>
              <a:ext uri="{FF2B5EF4-FFF2-40B4-BE49-F238E27FC236}">
                <a16:creationId xmlns:a16="http://schemas.microsoft.com/office/drawing/2014/main" id="{EEB171EA-C4F5-8F4A-9187-941397AF50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203A76-5213-B64A-8BB6-233C40F600EB}"/>
              </a:ext>
            </a:extLst>
          </p:cNvPr>
          <p:cNvSpPr>
            <a:spLocks noGrp="1"/>
          </p:cNvSpPr>
          <p:nvPr>
            <p:ph type="sldNum" sz="quarter" idx="12"/>
          </p:nvPr>
        </p:nvSpPr>
        <p:spPr/>
        <p:txBody>
          <a:bodyPr/>
          <a:lstStyle/>
          <a:p>
            <a:fld id="{5A9F2A87-F72F-004A-97F3-2C646B932B15}" type="slidenum">
              <a:rPr lang="en-US" smtClean="0"/>
              <a:t>‹#›</a:t>
            </a:fld>
            <a:endParaRPr lang="en-US"/>
          </a:p>
        </p:txBody>
      </p:sp>
    </p:spTree>
    <p:extLst>
      <p:ext uri="{BB962C8B-B14F-4D97-AF65-F5344CB8AC3E}">
        <p14:creationId xmlns:p14="http://schemas.microsoft.com/office/powerpoint/2010/main" val="282077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C3F85-9A33-C94A-AA59-0C0581EAEC9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4251927-12D1-CA44-A1F9-55DFC4DBD1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5CB69CC-78C7-E644-A6DB-BB9EF0E9504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5090B90-5468-3243-8210-A8DCCB8A56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625F7FB-184E-B54A-8DF4-28279BCF44B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FF47FD1-0488-C44B-ACC1-AA99BE843E76}"/>
              </a:ext>
            </a:extLst>
          </p:cNvPr>
          <p:cNvSpPr>
            <a:spLocks noGrp="1"/>
          </p:cNvSpPr>
          <p:nvPr>
            <p:ph type="dt" sz="half" idx="10"/>
          </p:nvPr>
        </p:nvSpPr>
        <p:spPr/>
        <p:txBody>
          <a:bodyPr/>
          <a:lstStyle/>
          <a:p>
            <a:fld id="{4DB8A96F-180E-2141-8ED0-3182CD2A43BA}" type="datetimeFigureOut">
              <a:rPr lang="en-US" smtClean="0"/>
              <a:t>12/7/2021</a:t>
            </a:fld>
            <a:endParaRPr lang="en-US"/>
          </a:p>
        </p:txBody>
      </p:sp>
      <p:sp>
        <p:nvSpPr>
          <p:cNvPr id="8" name="Footer Placeholder 7">
            <a:extLst>
              <a:ext uri="{FF2B5EF4-FFF2-40B4-BE49-F238E27FC236}">
                <a16:creationId xmlns:a16="http://schemas.microsoft.com/office/drawing/2014/main" id="{6803BE2E-B3DF-4449-B84D-BE41E9D333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C50672C-77B7-0C49-A9CF-EFCC809536C6}"/>
              </a:ext>
            </a:extLst>
          </p:cNvPr>
          <p:cNvSpPr>
            <a:spLocks noGrp="1"/>
          </p:cNvSpPr>
          <p:nvPr>
            <p:ph type="sldNum" sz="quarter" idx="12"/>
          </p:nvPr>
        </p:nvSpPr>
        <p:spPr/>
        <p:txBody>
          <a:bodyPr/>
          <a:lstStyle/>
          <a:p>
            <a:fld id="{5A9F2A87-F72F-004A-97F3-2C646B932B15}" type="slidenum">
              <a:rPr lang="en-US" smtClean="0"/>
              <a:t>‹#›</a:t>
            </a:fld>
            <a:endParaRPr lang="en-US"/>
          </a:p>
        </p:txBody>
      </p:sp>
    </p:spTree>
    <p:extLst>
      <p:ext uri="{BB962C8B-B14F-4D97-AF65-F5344CB8AC3E}">
        <p14:creationId xmlns:p14="http://schemas.microsoft.com/office/powerpoint/2010/main" val="950195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6561A-996E-9949-AA80-55EAF9C4433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E9120EE-CAAC-B240-BB31-5471D141A7EE}"/>
              </a:ext>
            </a:extLst>
          </p:cNvPr>
          <p:cNvSpPr>
            <a:spLocks noGrp="1"/>
          </p:cNvSpPr>
          <p:nvPr>
            <p:ph type="dt" sz="half" idx="10"/>
          </p:nvPr>
        </p:nvSpPr>
        <p:spPr/>
        <p:txBody>
          <a:bodyPr/>
          <a:lstStyle/>
          <a:p>
            <a:fld id="{4DB8A96F-180E-2141-8ED0-3182CD2A43BA}" type="datetimeFigureOut">
              <a:rPr lang="en-US" smtClean="0"/>
              <a:t>12/7/2021</a:t>
            </a:fld>
            <a:endParaRPr lang="en-US"/>
          </a:p>
        </p:txBody>
      </p:sp>
      <p:sp>
        <p:nvSpPr>
          <p:cNvPr id="4" name="Footer Placeholder 3">
            <a:extLst>
              <a:ext uri="{FF2B5EF4-FFF2-40B4-BE49-F238E27FC236}">
                <a16:creationId xmlns:a16="http://schemas.microsoft.com/office/drawing/2014/main" id="{CC027A4D-9638-5E48-A3E8-0B7C00C202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A06F98-267A-D246-8238-E8F5DB35C9CB}"/>
              </a:ext>
            </a:extLst>
          </p:cNvPr>
          <p:cNvSpPr>
            <a:spLocks noGrp="1"/>
          </p:cNvSpPr>
          <p:nvPr>
            <p:ph type="sldNum" sz="quarter" idx="12"/>
          </p:nvPr>
        </p:nvSpPr>
        <p:spPr/>
        <p:txBody>
          <a:bodyPr/>
          <a:lstStyle/>
          <a:p>
            <a:fld id="{5A9F2A87-F72F-004A-97F3-2C646B932B15}" type="slidenum">
              <a:rPr lang="en-US" smtClean="0"/>
              <a:t>‹#›</a:t>
            </a:fld>
            <a:endParaRPr lang="en-US"/>
          </a:p>
        </p:txBody>
      </p:sp>
    </p:spTree>
    <p:extLst>
      <p:ext uri="{BB962C8B-B14F-4D97-AF65-F5344CB8AC3E}">
        <p14:creationId xmlns:p14="http://schemas.microsoft.com/office/powerpoint/2010/main" val="2171800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1F7E17-2F94-2842-8D07-9C0CB4DBD062}"/>
              </a:ext>
            </a:extLst>
          </p:cNvPr>
          <p:cNvSpPr>
            <a:spLocks noGrp="1"/>
          </p:cNvSpPr>
          <p:nvPr>
            <p:ph type="dt" sz="half" idx="10"/>
          </p:nvPr>
        </p:nvSpPr>
        <p:spPr/>
        <p:txBody>
          <a:bodyPr/>
          <a:lstStyle/>
          <a:p>
            <a:fld id="{4DB8A96F-180E-2141-8ED0-3182CD2A43BA}" type="datetimeFigureOut">
              <a:rPr lang="en-US" smtClean="0"/>
              <a:t>12/7/2021</a:t>
            </a:fld>
            <a:endParaRPr lang="en-US"/>
          </a:p>
        </p:txBody>
      </p:sp>
      <p:sp>
        <p:nvSpPr>
          <p:cNvPr id="3" name="Footer Placeholder 2">
            <a:extLst>
              <a:ext uri="{FF2B5EF4-FFF2-40B4-BE49-F238E27FC236}">
                <a16:creationId xmlns:a16="http://schemas.microsoft.com/office/drawing/2014/main" id="{19B7CF34-8E09-2946-BC12-1CEF269A2A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B867E4-18D4-5047-A600-ECF96253BCCE}"/>
              </a:ext>
            </a:extLst>
          </p:cNvPr>
          <p:cNvSpPr>
            <a:spLocks noGrp="1"/>
          </p:cNvSpPr>
          <p:nvPr>
            <p:ph type="sldNum" sz="quarter" idx="12"/>
          </p:nvPr>
        </p:nvSpPr>
        <p:spPr/>
        <p:txBody>
          <a:bodyPr/>
          <a:lstStyle/>
          <a:p>
            <a:fld id="{5A9F2A87-F72F-004A-97F3-2C646B932B15}" type="slidenum">
              <a:rPr lang="en-US" smtClean="0"/>
              <a:t>‹#›</a:t>
            </a:fld>
            <a:endParaRPr lang="en-US"/>
          </a:p>
        </p:txBody>
      </p:sp>
    </p:spTree>
    <p:extLst>
      <p:ext uri="{BB962C8B-B14F-4D97-AF65-F5344CB8AC3E}">
        <p14:creationId xmlns:p14="http://schemas.microsoft.com/office/powerpoint/2010/main" val="4166360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A6CAC-7ECA-9549-A024-5A265AC5ED6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8C922F2-1804-6F42-94B3-1C51B5DCBA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51B11E8-EC6B-954D-B85A-AE9C3AEE90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0802774-17C1-E545-BD6D-462CB1B28274}"/>
              </a:ext>
            </a:extLst>
          </p:cNvPr>
          <p:cNvSpPr>
            <a:spLocks noGrp="1"/>
          </p:cNvSpPr>
          <p:nvPr>
            <p:ph type="dt" sz="half" idx="10"/>
          </p:nvPr>
        </p:nvSpPr>
        <p:spPr/>
        <p:txBody>
          <a:bodyPr/>
          <a:lstStyle/>
          <a:p>
            <a:fld id="{4DB8A96F-180E-2141-8ED0-3182CD2A43BA}" type="datetimeFigureOut">
              <a:rPr lang="en-US" smtClean="0"/>
              <a:t>12/7/2021</a:t>
            </a:fld>
            <a:endParaRPr lang="en-US"/>
          </a:p>
        </p:txBody>
      </p:sp>
      <p:sp>
        <p:nvSpPr>
          <p:cNvPr id="6" name="Footer Placeholder 5">
            <a:extLst>
              <a:ext uri="{FF2B5EF4-FFF2-40B4-BE49-F238E27FC236}">
                <a16:creationId xmlns:a16="http://schemas.microsoft.com/office/drawing/2014/main" id="{898CBE48-C735-FC4A-91DA-C26094C557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7ECCD8-8AA6-2D45-BE10-11544E4B9106}"/>
              </a:ext>
            </a:extLst>
          </p:cNvPr>
          <p:cNvSpPr>
            <a:spLocks noGrp="1"/>
          </p:cNvSpPr>
          <p:nvPr>
            <p:ph type="sldNum" sz="quarter" idx="12"/>
          </p:nvPr>
        </p:nvSpPr>
        <p:spPr/>
        <p:txBody>
          <a:bodyPr/>
          <a:lstStyle/>
          <a:p>
            <a:fld id="{5A9F2A87-F72F-004A-97F3-2C646B932B15}" type="slidenum">
              <a:rPr lang="en-US" smtClean="0"/>
              <a:t>‹#›</a:t>
            </a:fld>
            <a:endParaRPr lang="en-US"/>
          </a:p>
        </p:txBody>
      </p:sp>
    </p:spTree>
    <p:extLst>
      <p:ext uri="{BB962C8B-B14F-4D97-AF65-F5344CB8AC3E}">
        <p14:creationId xmlns:p14="http://schemas.microsoft.com/office/powerpoint/2010/main" val="2755069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F5062-0993-B647-A928-81EA8B794EA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8C044B4-CC0F-014D-904D-10F6F26513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a:extLst>
              <a:ext uri="{FF2B5EF4-FFF2-40B4-BE49-F238E27FC236}">
                <a16:creationId xmlns:a16="http://schemas.microsoft.com/office/drawing/2014/main" id="{20B9487C-88AA-C649-8448-9C3DA606EC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2020B6F-1372-7945-A6E7-DCCA4C09C8FF}"/>
              </a:ext>
            </a:extLst>
          </p:cNvPr>
          <p:cNvSpPr>
            <a:spLocks noGrp="1"/>
          </p:cNvSpPr>
          <p:nvPr>
            <p:ph type="dt" sz="half" idx="10"/>
          </p:nvPr>
        </p:nvSpPr>
        <p:spPr/>
        <p:txBody>
          <a:bodyPr/>
          <a:lstStyle/>
          <a:p>
            <a:fld id="{4DB8A96F-180E-2141-8ED0-3182CD2A43BA}" type="datetimeFigureOut">
              <a:rPr lang="en-US" smtClean="0"/>
              <a:t>12/7/2021</a:t>
            </a:fld>
            <a:endParaRPr lang="en-US"/>
          </a:p>
        </p:txBody>
      </p:sp>
      <p:sp>
        <p:nvSpPr>
          <p:cNvPr id="6" name="Footer Placeholder 5">
            <a:extLst>
              <a:ext uri="{FF2B5EF4-FFF2-40B4-BE49-F238E27FC236}">
                <a16:creationId xmlns:a16="http://schemas.microsoft.com/office/drawing/2014/main" id="{A555ABAF-1DA0-1549-8EFF-B250B34F40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F34809-A192-3F4C-9636-4D5C618D70BB}"/>
              </a:ext>
            </a:extLst>
          </p:cNvPr>
          <p:cNvSpPr>
            <a:spLocks noGrp="1"/>
          </p:cNvSpPr>
          <p:nvPr>
            <p:ph type="sldNum" sz="quarter" idx="12"/>
          </p:nvPr>
        </p:nvSpPr>
        <p:spPr/>
        <p:txBody>
          <a:bodyPr/>
          <a:lstStyle/>
          <a:p>
            <a:fld id="{5A9F2A87-F72F-004A-97F3-2C646B932B15}" type="slidenum">
              <a:rPr lang="en-US" smtClean="0"/>
              <a:t>‹#›</a:t>
            </a:fld>
            <a:endParaRPr lang="en-US"/>
          </a:p>
        </p:txBody>
      </p:sp>
    </p:spTree>
    <p:extLst>
      <p:ext uri="{BB962C8B-B14F-4D97-AF65-F5344CB8AC3E}">
        <p14:creationId xmlns:p14="http://schemas.microsoft.com/office/powerpoint/2010/main" val="2103861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6E0070-9ABC-F440-8A62-F4DE3699C6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7066F84-E93F-354B-BB2B-768DC3487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8058C0-1E7D-4542-A2FA-81004A21E5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B8A96F-180E-2141-8ED0-3182CD2A43BA}" type="datetimeFigureOut">
              <a:rPr lang="en-US" smtClean="0"/>
              <a:t>12/7/2021</a:t>
            </a:fld>
            <a:endParaRPr lang="en-US"/>
          </a:p>
        </p:txBody>
      </p:sp>
      <p:sp>
        <p:nvSpPr>
          <p:cNvPr id="5" name="Footer Placeholder 4">
            <a:extLst>
              <a:ext uri="{FF2B5EF4-FFF2-40B4-BE49-F238E27FC236}">
                <a16:creationId xmlns:a16="http://schemas.microsoft.com/office/drawing/2014/main" id="{A1DC35DA-EDAB-9B46-99F5-5568C74DDC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4A608AE-6C3E-E946-9928-1D4E543585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9F2A87-F72F-004A-97F3-2C646B932B15}" type="slidenum">
              <a:rPr lang="en-US" smtClean="0"/>
              <a:t>‹#›</a:t>
            </a:fld>
            <a:endParaRPr lang="en-US"/>
          </a:p>
        </p:txBody>
      </p:sp>
    </p:spTree>
    <p:extLst>
      <p:ext uri="{BB962C8B-B14F-4D97-AF65-F5344CB8AC3E}">
        <p14:creationId xmlns:p14="http://schemas.microsoft.com/office/powerpoint/2010/main" val="103201594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708" r:id="rId12"/>
    <p:sldLayoutId id="2147483709" r:id="rId13"/>
    <p:sldLayoutId id="2147483710" r:id="rId14"/>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
          <p:cNvSpPr txBox="1">
            <a:spLocks noGrp="1"/>
          </p:cNvSpPr>
          <p:nvPr>
            <p:ph type="body" idx="1"/>
          </p:nvPr>
        </p:nvSpPr>
        <p:spPr>
          <a:xfrm>
            <a:off x="2316163" y="826727"/>
            <a:ext cx="7559675" cy="2582205"/>
          </a:xfrm>
          <a:prstGeom prst="rect">
            <a:avLst/>
          </a:prstGeom>
          <a:noFill/>
          <a:ln>
            <a:noFill/>
          </a:ln>
        </p:spPr>
        <p:txBody>
          <a:bodyPr spcFirstLastPara="1" wrap="square" lIns="91425" tIns="45700" rIns="91425" bIns="45700" anchor="b" anchorCtr="0">
            <a:normAutofit/>
          </a:bodyPr>
          <a:lstStyle/>
          <a:p>
            <a:pPr marL="0" lvl="0" indent="0">
              <a:spcBef>
                <a:spcPts val="0"/>
              </a:spcBef>
            </a:pPr>
            <a:r>
              <a:rPr lang="en-US" sz="3600" dirty="0">
                <a:solidFill>
                  <a:schemeClr val="bg1"/>
                </a:solidFill>
              </a:rPr>
              <a:t>Southwark Council: </a:t>
            </a:r>
            <a:r>
              <a:rPr lang="en-GB" sz="3600" dirty="0">
                <a:solidFill>
                  <a:schemeClr val="bg1"/>
                </a:solidFill>
              </a:rPr>
              <a:t>Let's Talk About Life After Covid</a:t>
            </a:r>
            <a:endParaRPr dirty="0"/>
          </a:p>
        </p:txBody>
      </p:sp>
      <p:sp>
        <p:nvSpPr>
          <p:cNvPr id="2" name="Text Placeholder 1"/>
          <p:cNvSpPr>
            <a:spLocks noGrp="1"/>
          </p:cNvSpPr>
          <p:nvPr>
            <p:ph type="body" idx="2"/>
          </p:nvPr>
        </p:nvSpPr>
        <p:spPr/>
        <p:txBody>
          <a:bodyPr/>
          <a:lstStyle/>
          <a:p>
            <a:endParaRPr lang="en-GB" dirty="0"/>
          </a:p>
        </p:txBody>
      </p:sp>
    </p:spTree>
    <p:extLst>
      <p:ext uri="{BB962C8B-B14F-4D97-AF65-F5344CB8AC3E}">
        <p14:creationId xmlns:p14="http://schemas.microsoft.com/office/powerpoint/2010/main" val="4244072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529FDE9-CFBC-C347-B272-EA8002CBE3C0}"/>
              </a:ext>
            </a:extLst>
          </p:cNvPr>
          <p:cNvSpPr>
            <a:spLocks noGrp="1"/>
          </p:cNvSpPr>
          <p:nvPr>
            <p:ph type="body" idx="1"/>
          </p:nvPr>
        </p:nvSpPr>
        <p:spPr/>
        <p:txBody>
          <a:bodyPr>
            <a:normAutofit/>
          </a:bodyPr>
          <a:lstStyle/>
          <a:p>
            <a:r>
              <a:rPr lang="en-GB" dirty="0" smtClean="0"/>
              <a:t>Changing approaches to reflect new insights</a:t>
            </a:r>
            <a:endParaRPr lang="en-GB" dirty="0"/>
          </a:p>
        </p:txBody>
      </p:sp>
      <p:sp>
        <p:nvSpPr>
          <p:cNvPr id="3" name="Text Placeholder 2">
            <a:extLst>
              <a:ext uri="{FF2B5EF4-FFF2-40B4-BE49-F238E27FC236}">
                <a16:creationId xmlns:a16="http://schemas.microsoft.com/office/drawing/2014/main" id="{B463B764-8385-6F4B-B88A-E689FC3E8DF4}"/>
              </a:ext>
            </a:extLst>
          </p:cNvPr>
          <p:cNvSpPr>
            <a:spLocks noGrp="1"/>
          </p:cNvSpPr>
          <p:nvPr>
            <p:ph type="body" idx="2"/>
          </p:nvPr>
        </p:nvSpPr>
        <p:spPr>
          <a:xfrm>
            <a:off x="587373" y="1633727"/>
            <a:ext cx="10917044" cy="5052207"/>
          </a:xfrm>
        </p:spPr>
        <p:txBody>
          <a:bodyPr>
            <a:noAutofit/>
          </a:bodyPr>
          <a:lstStyle/>
          <a:p>
            <a:pPr marL="95250" lvl="0" indent="0">
              <a:buNone/>
            </a:pPr>
            <a:r>
              <a:rPr lang="en-US" sz="1200" dirty="0">
                <a:latin typeface="Arial" panose="020B0604020202020204" pitchFamily="34" charset="0"/>
                <a:cs typeface="Arial" panose="020B0604020202020204" pitchFamily="34" charset="0"/>
              </a:rPr>
              <a:t>The financial impact of the pandemic is likely to last for many years. The unequal impact of the pandemic on different communities has shone a light on wider inequalities and injustice in our society. </a:t>
            </a:r>
            <a:r>
              <a:rPr lang="en-US" sz="1200" dirty="0" smtClean="0">
                <a:latin typeface="Arial" panose="020B0604020202020204" pitchFamily="34" charset="0"/>
                <a:cs typeface="Arial" panose="020B0604020202020204" pitchFamily="34" charset="0"/>
              </a:rPr>
              <a:t>We need to address </a:t>
            </a:r>
            <a:r>
              <a:rPr lang="en-US" sz="1200" dirty="0">
                <a:latin typeface="Arial" panose="020B0604020202020204" pitchFamily="34" charset="0"/>
                <a:cs typeface="Arial" panose="020B0604020202020204" pitchFamily="34" charset="0"/>
              </a:rPr>
              <a:t>how </a:t>
            </a:r>
            <a:r>
              <a:rPr lang="en-US" sz="1200" dirty="0" smtClean="0">
                <a:latin typeface="Arial" panose="020B0604020202020204" pitchFamily="34" charset="0"/>
                <a:cs typeface="Arial" panose="020B0604020202020204" pitchFamily="34" charset="0"/>
              </a:rPr>
              <a:t>we will meet the </a:t>
            </a:r>
            <a:r>
              <a:rPr lang="en-US" sz="1200" dirty="0">
                <a:latin typeface="Arial" panose="020B0604020202020204" pitchFamily="34" charset="0"/>
                <a:cs typeface="Arial" panose="020B0604020202020204" pitchFamily="34" charset="0"/>
              </a:rPr>
              <a:t>new challenges and </a:t>
            </a:r>
            <a:r>
              <a:rPr lang="en-US" sz="1200" dirty="0" smtClean="0">
                <a:latin typeface="Arial" panose="020B0604020202020204" pitchFamily="34" charset="0"/>
                <a:cs typeface="Arial" panose="020B0604020202020204" pitchFamily="34" charset="0"/>
              </a:rPr>
              <a:t>adapt </a:t>
            </a:r>
            <a:r>
              <a:rPr lang="en-US" sz="1200" dirty="0">
                <a:latin typeface="Arial" panose="020B0604020202020204" pitchFamily="34" charset="0"/>
                <a:cs typeface="Arial" panose="020B0604020202020204" pitchFamily="34" charset="0"/>
              </a:rPr>
              <a:t>to the changed social and economic </a:t>
            </a:r>
            <a:r>
              <a:rPr lang="en-US" sz="1200" dirty="0" smtClean="0">
                <a:latin typeface="Arial" panose="020B0604020202020204" pitchFamily="34" charset="0"/>
                <a:cs typeface="Arial" panose="020B0604020202020204" pitchFamily="34" charset="0"/>
              </a:rPr>
              <a:t>environment. We are evolving our ways of working and the features of this are:</a:t>
            </a:r>
            <a:endParaRPr lang="en-US" sz="1200" dirty="0">
              <a:latin typeface="Arial" panose="020B0604020202020204" pitchFamily="34" charset="0"/>
              <a:cs typeface="Arial" panose="020B0604020202020204" pitchFamily="34" charset="0"/>
            </a:endParaRPr>
          </a:p>
          <a:p>
            <a:pPr lvl="0"/>
            <a:r>
              <a:rPr lang="en-US" sz="1200" dirty="0" smtClean="0">
                <a:latin typeface="Arial" panose="020B0604020202020204" pitchFamily="34" charset="0"/>
                <a:cs typeface="Arial" panose="020B0604020202020204" pitchFamily="34" charset="0"/>
              </a:rPr>
              <a:t>An </a:t>
            </a:r>
            <a:r>
              <a:rPr lang="en-US" sz="1200" dirty="0">
                <a:latin typeface="Arial" panose="020B0604020202020204" pitchFamily="34" charset="0"/>
                <a:cs typeface="Arial" panose="020B0604020202020204" pitchFamily="34" charset="0"/>
              </a:rPr>
              <a:t>increased focus on thriving communities and places.</a:t>
            </a:r>
            <a:endParaRPr lang="en-GB" sz="1200" dirty="0">
              <a:latin typeface="Arial" panose="020B0604020202020204" pitchFamily="34" charset="0"/>
              <a:cs typeface="Arial" panose="020B0604020202020204" pitchFamily="34" charset="0"/>
            </a:endParaRPr>
          </a:p>
          <a:p>
            <a:pPr lvl="0"/>
            <a:r>
              <a:rPr lang="en-US" sz="1200" dirty="0">
                <a:latin typeface="Arial" panose="020B0604020202020204" pitchFamily="34" charset="0"/>
                <a:cs typeface="Arial" panose="020B0604020202020204" pitchFamily="34" charset="0"/>
              </a:rPr>
              <a:t>A collaborative approach to change in which the council acts through relationships and trust and seeks to build a sense of shared purpose across a place-based ecosystem of </a:t>
            </a:r>
            <a:r>
              <a:rPr lang="en-US" sz="1200" dirty="0" err="1">
                <a:latin typeface="Arial" panose="020B0604020202020204" pitchFamily="34" charset="0"/>
                <a:cs typeface="Arial" panose="020B0604020202020204" pitchFamily="34" charset="0"/>
              </a:rPr>
              <a:t>organisations</a:t>
            </a:r>
            <a:r>
              <a:rPr lang="en-US" sz="1200" dirty="0">
                <a:latin typeface="Arial" panose="020B0604020202020204" pitchFamily="34" charset="0"/>
                <a:cs typeface="Arial" panose="020B0604020202020204" pitchFamily="34" charset="0"/>
              </a:rPr>
              <a:t> and sectors.</a:t>
            </a:r>
            <a:endParaRPr lang="en-GB" sz="1200" dirty="0">
              <a:latin typeface="Arial" panose="020B0604020202020204" pitchFamily="34" charset="0"/>
              <a:cs typeface="Arial" panose="020B0604020202020204" pitchFamily="34" charset="0"/>
            </a:endParaRPr>
          </a:p>
          <a:p>
            <a:pPr lvl="0"/>
            <a:r>
              <a:rPr lang="en-US" sz="1200" dirty="0">
                <a:latin typeface="Arial" panose="020B0604020202020204" pitchFamily="34" charset="0"/>
                <a:cs typeface="Arial" panose="020B0604020202020204" pitchFamily="34" charset="0"/>
              </a:rPr>
              <a:t>A new understanding of local government as an enabler of, or platform for, the action of citizens and partners as well as an actor itself to achieve a shared purpose.  </a:t>
            </a:r>
            <a:endParaRPr lang="en-GB" sz="1200" dirty="0">
              <a:latin typeface="Arial" panose="020B0604020202020204" pitchFamily="34" charset="0"/>
              <a:cs typeface="Arial" panose="020B0604020202020204" pitchFamily="34" charset="0"/>
            </a:endParaRPr>
          </a:p>
          <a:p>
            <a:pPr lvl="0"/>
            <a:r>
              <a:rPr lang="en-US" sz="1200" dirty="0">
                <a:latin typeface="Arial" panose="020B0604020202020204" pitchFamily="34" charset="0"/>
                <a:cs typeface="Arial" panose="020B0604020202020204" pitchFamily="34" charset="0"/>
              </a:rPr>
              <a:t>The council collaborating with people, communities and partners to improve outcomes, responding to people using strengths based approaches and reflecting models of good help</a:t>
            </a:r>
            <a:endParaRPr lang="en-GB" sz="1200" dirty="0">
              <a:latin typeface="Arial" panose="020B0604020202020204" pitchFamily="34" charset="0"/>
              <a:cs typeface="Arial" panose="020B0604020202020204" pitchFamily="34" charset="0"/>
            </a:endParaRPr>
          </a:p>
          <a:p>
            <a:pPr lvl="0"/>
            <a:r>
              <a:rPr lang="en-US" sz="1200" dirty="0">
                <a:latin typeface="Arial" panose="020B0604020202020204" pitchFamily="34" charset="0"/>
                <a:cs typeface="Arial" panose="020B0604020202020204" pitchFamily="34" charset="0"/>
              </a:rPr>
              <a:t>A focus on earlier action to create the conditions in which people and places thrive and responding to signs of need early, rather than focusing on reacting to crisis.</a:t>
            </a:r>
            <a:endParaRPr lang="en-GB" sz="1200" dirty="0">
              <a:latin typeface="Arial" panose="020B0604020202020204" pitchFamily="34" charset="0"/>
              <a:cs typeface="Arial" panose="020B0604020202020204" pitchFamily="34" charset="0"/>
            </a:endParaRPr>
          </a:p>
          <a:p>
            <a:pPr lvl="0"/>
            <a:r>
              <a:rPr lang="en-US" sz="1200" dirty="0">
                <a:latin typeface="Arial" panose="020B0604020202020204" pitchFamily="34" charset="0"/>
                <a:cs typeface="Arial" panose="020B0604020202020204" pitchFamily="34" charset="0"/>
              </a:rPr>
              <a:t>Acknowledgement of the complexity and interconnectedness of social issues.</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6859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3"/>
          <p:cNvSpPr txBox="1">
            <a:spLocks noGrp="1"/>
          </p:cNvSpPr>
          <p:nvPr>
            <p:ph type="body" idx="1"/>
          </p:nvPr>
        </p:nvSpPr>
        <p:spPr>
          <a:xfrm>
            <a:off x="487167" y="621138"/>
            <a:ext cx="11017250" cy="751478"/>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600"/>
              <a:buNone/>
            </a:pPr>
            <a:r>
              <a:rPr lang="en-GB" dirty="0" smtClean="0"/>
              <a:t>Background</a:t>
            </a:r>
            <a:endParaRPr dirty="0"/>
          </a:p>
        </p:txBody>
      </p:sp>
      <p:sp>
        <p:nvSpPr>
          <p:cNvPr id="307" name="Google Shape;307;p3"/>
          <p:cNvSpPr txBox="1">
            <a:spLocks noGrp="1"/>
          </p:cNvSpPr>
          <p:nvPr>
            <p:ph type="body" idx="2"/>
          </p:nvPr>
        </p:nvSpPr>
        <p:spPr>
          <a:xfrm>
            <a:off x="601535" y="1512077"/>
            <a:ext cx="10988930" cy="4859226"/>
          </a:xfrm>
          <a:prstGeom prst="rect">
            <a:avLst/>
          </a:prstGeom>
          <a:noFill/>
          <a:ln>
            <a:noFill/>
          </a:ln>
        </p:spPr>
        <p:txBody>
          <a:bodyPr spcFirstLastPara="1" wrap="square" lIns="91425" tIns="45700" rIns="91425" bIns="45700" anchor="t" anchorCtr="0">
            <a:noAutofit/>
          </a:bodyPr>
          <a:lstStyle/>
          <a:p>
            <a:pPr marL="95250" lvl="0" indent="0">
              <a:buNone/>
            </a:pPr>
            <a:r>
              <a:rPr lang="en-US" dirty="0">
                <a:latin typeface="Arial" panose="020B0604020202020204" pitchFamily="34" charset="0"/>
                <a:cs typeface="Arial" panose="020B0604020202020204" pitchFamily="34" charset="0"/>
              </a:rPr>
              <a:t>COVID-19 pandemic </a:t>
            </a:r>
            <a:r>
              <a:rPr lang="en-US" dirty="0" smtClean="0">
                <a:latin typeface="Arial" panose="020B0604020202020204" pitchFamily="34" charset="0"/>
                <a:cs typeface="Arial" panose="020B0604020202020204" pitchFamily="34" charset="0"/>
              </a:rPr>
              <a:t>had </a:t>
            </a:r>
            <a:r>
              <a:rPr lang="en-US" dirty="0">
                <a:latin typeface="Arial" panose="020B0604020202020204" pitchFamily="34" charset="0"/>
                <a:cs typeface="Arial" panose="020B0604020202020204" pitchFamily="34" charset="0"/>
              </a:rPr>
              <a:t>a huge impact on our borough, from residents who have sadly lost loved ones, to businesses that have been forced to close. </a:t>
            </a:r>
            <a:endParaRPr lang="en-US" dirty="0" smtClean="0">
              <a:latin typeface="Arial" panose="020B0604020202020204" pitchFamily="34" charset="0"/>
              <a:cs typeface="Arial" panose="020B0604020202020204" pitchFamily="34" charset="0"/>
            </a:endParaRPr>
          </a:p>
          <a:p>
            <a:pPr marL="95250" lvl="0" indent="0">
              <a:buNone/>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pandemic </a:t>
            </a:r>
            <a:r>
              <a:rPr lang="en-US" dirty="0" smtClean="0">
                <a:latin typeface="Arial" panose="020B0604020202020204" pitchFamily="34" charset="0"/>
                <a:cs typeface="Arial" panose="020B0604020202020204" pitchFamily="34" charset="0"/>
              </a:rPr>
              <a:t>changed </a:t>
            </a:r>
            <a:r>
              <a:rPr lang="en-US" dirty="0">
                <a:latin typeface="Arial" panose="020B0604020202020204" pitchFamily="34" charset="0"/>
                <a:cs typeface="Arial" panose="020B0604020202020204" pitchFamily="34" charset="0"/>
              </a:rPr>
              <a:t>the way we work </a:t>
            </a:r>
            <a:r>
              <a:rPr lang="en-US" dirty="0" smtClean="0">
                <a:latin typeface="Arial" panose="020B0604020202020204" pitchFamily="34" charset="0"/>
                <a:cs typeface="Arial" panose="020B0604020202020204" pitchFamily="34" charset="0"/>
              </a:rPr>
              <a:t>as we took urgent </a:t>
            </a:r>
            <a:r>
              <a:rPr lang="en-US" dirty="0">
                <a:latin typeface="Arial" panose="020B0604020202020204" pitchFamily="34" charset="0"/>
                <a:cs typeface="Arial" panose="020B0604020202020204" pitchFamily="34" charset="0"/>
              </a:rPr>
              <a:t>action to respond, </a:t>
            </a:r>
            <a:r>
              <a:rPr lang="en-US" dirty="0" smtClean="0">
                <a:latin typeface="Arial" panose="020B0604020202020204" pitchFamily="34" charset="0"/>
                <a:cs typeface="Arial" panose="020B0604020202020204" pitchFamily="34" charset="0"/>
              </a:rPr>
              <a:t>kept vital </a:t>
            </a:r>
            <a:r>
              <a:rPr lang="en-US" dirty="0">
                <a:latin typeface="Arial" panose="020B0604020202020204" pitchFamily="34" charset="0"/>
                <a:cs typeface="Arial" panose="020B0604020202020204" pitchFamily="34" charset="0"/>
              </a:rPr>
              <a:t>frontline services operating and </a:t>
            </a:r>
            <a:r>
              <a:rPr lang="en-US" dirty="0" smtClean="0">
                <a:latin typeface="Arial" panose="020B0604020202020204" pitchFamily="34" charset="0"/>
                <a:cs typeface="Arial" panose="020B0604020202020204" pitchFamily="34" charset="0"/>
              </a:rPr>
              <a:t>supported </a:t>
            </a:r>
            <a:r>
              <a:rPr lang="en-US" dirty="0">
                <a:latin typeface="Arial" panose="020B0604020202020204" pitchFamily="34" charset="0"/>
                <a:cs typeface="Arial" panose="020B0604020202020204" pitchFamily="34" charset="0"/>
              </a:rPr>
              <a:t>residents and businesses through the crisis. </a:t>
            </a:r>
            <a:endParaRPr lang="en-US" dirty="0" smtClean="0">
              <a:latin typeface="Arial" panose="020B0604020202020204" pitchFamily="34" charset="0"/>
              <a:cs typeface="Arial" panose="020B0604020202020204" pitchFamily="34" charset="0"/>
            </a:endParaRPr>
          </a:p>
          <a:p>
            <a:pPr marL="95250" lvl="0" indent="0">
              <a:buNone/>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response of people in Southwark to the pandemic, including volunteers, frontline workers, public services, charities, faith groups and businesses, has been truly inspiring. </a:t>
            </a:r>
            <a:endParaRPr lang="en-US" dirty="0" smtClean="0">
              <a:latin typeface="Arial" panose="020B0604020202020204" pitchFamily="34" charset="0"/>
              <a:cs typeface="Arial" panose="020B0604020202020204" pitchFamily="34" charset="0"/>
            </a:endParaRPr>
          </a:p>
          <a:p>
            <a:pPr marL="95250" lvl="0" indent="0">
              <a:buNone/>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borough has shown incredible resilience and we are committed to working together to rebuild from the crisis, for a long-term recovery for all. </a:t>
            </a:r>
            <a:r>
              <a:rPr lang="en-US" dirty="0" smtClean="0">
                <a:latin typeface="Arial" panose="020B0604020202020204" pitchFamily="34" charset="0"/>
                <a:cs typeface="Arial" panose="020B0604020202020204" pitchFamily="34" charset="0"/>
              </a:rPr>
              <a:t>Lessons we drew from in our response to the Afghan refugee crisis.</a:t>
            </a:r>
            <a:endParaRPr lang="en-US" sz="1600" dirty="0">
              <a:latin typeface="Arial" panose="020B0604020202020204" pitchFamily="34" charset="0"/>
              <a:cs typeface="Arial" panose="020B0604020202020204" pitchFamily="34" charset="0"/>
            </a:endParaRPr>
          </a:p>
          <a:p>
            <a:pPr marL="0" lvl="0" indent="0" algn="l" rtl="0">
              <a:lnSpc>
                <a:spcPct val="100000"/>
              </a:lnSpc>
              <a:spcBef>
                <a:spcPts val="0"/>
              </a:spcBef>
              <a:spcAft>
                <a:spcPts val="0"/>
              </a:spcAft>
              <a:buSzPts val="1600"/>
              <a:buNone/>
            </a:pPr>
            <a:endParaRPr lang="en-GB" sz="16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3"/>
          <p:cNvSpPr txBox="1">
            <a:spLocks noGrp="1"/>
          </p:cNvSpPr>
          <p:nvPr>
            <p:ph type="body" idx="1"/>
          </p:nvPr>
        </p:nvSpPr>
        <p:spPr>
          <a:xfrm>
            <a:off x="487167" y="621138"/>
            <a:ext cx="11017250" cy="751478"/>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600"/>
              <a:buNone/>
            </a:pPr>
            <a:r>
              <a:rPr lang="en-GB" dirty="0" smtClean="0"/>
              <a:t>The enquiry</a:t>
            </a:r>
            <a:endParaRPr dirty="0"/>
          </a:p>
        </p:txBody>
      </p:sp>
      <p:sp>
        <p:nvSpPr>
          <p:cNvPr id="307" name="Google Shape;307;p3"/>
          <p:cNvSpPr txBox="1">
            <a:spLocks noGrp="1"/>
          </p:cNvSpPr>
          <p:nvPr>
            <p:ph type="body" idx="2"/>
          </p:nvPr>
        </p:nvSpPr>
        <p:spPr>
          <a:xfrm>
            <a:off x="601535" y="1512077"/>
            <a:ext cx="10988930" cy="4859226"/>
          </a:xfrm>
          <a:prstGeom prst="rect">
            <a:avLst/>
          </a:prstGeom>
          <a:noFill/>
          <a:ln>
            <a:noFill/>
          </a:ln>
        </p:spPr>
        <p:txBody>
          <a:bodyPr spcFirstLastPara="1" wrap="square" lIns="91425" tIns="45700" rIns="91425" bIns="45700" anchor="t" anchorCtr="0">
            <a:noAutofit/>
          </a:bodyPr>
          <a:lstStyle/>
          <a:p>
            <a:pPr marL="95250" lvl="0" indent="0">
              <a:buNone/>
            </a:pPr>
            <a:r>
              <a:rPr lang="en-US" sz="1800" dirty="0" smtClean="0">
                <a:latin typeface="Arial" panose="020B0604020202020204" pitchFamily="34" charset="0"/>
                <a:cs typeface="Arial" panose="020B0604020202020204" pitchFamily="34" charset="0"/>
              </a:rPr>
              <a:t>In light of this change we wanted to understand </a:t>
            </a:r>
            <a:r>
              <a:rPr lang="en-US" sz="1800" dirty="0">
                <a:latin typeface="Arial" panose="020B0604020202020204" pitchFamily="34" charset="0"/>
                <a:cs typeface="Arial" panose="020B0604020202020204" pitchFamily="34" charset="0"/>
              </a:rPr>
              <a:t>resident aspirations and hopes for the future including on jobs and the economy and take a temperature check on the big issues facing the borough. </a:t>
            </a:r>
            <a:endParaRPr lang="en-US" sz="1800" dirty="0" smtClean="0">
              <a:latin typeface="Arial" panose="020B0604020202020204" pitchFamily="34" charset="0"/>
              <a:cs typeface="Arial" panose="020B0604020202020204" pitchFamily="34" charset="0"/>
            </a:endParaRPr>
          </a:p>
          <a:p>
            <a:pPr marL="95250" lvl="0" indent="0">
              <a:buNone/>
            </a:pPr>
            <a:r>
              <a:rPr lang="en-GB" sz="1800" dirty="0" smtClean="0">
                <a:latin typeface="Arial" panose="020B0604020202020204" pitchFamily="34" charset="0"/>
                <a:cs typeface="Arial" panose="020B0604020202020204" pitchFamily="34" charset="0"/>
              </a:rPr>
              <a:t>Our enquiry was </a:t>
            </a:r>
            <a:r>
              <a:rPr lang="en-GB" sz="1800" dirty="0">
                <a:latin typeface="Arial" panose="020B0604020202020204" pitchFamily="34" charset="0"/>
                <a:cs typeface="Arial" panose="020B0604020202020204" pitchFamily="34" charset="0"/>
              </a:rPr>
              <a:t>focused around:</a:t>
            </a:r>
          </a:p>
          <a:p>
            <a:pPr lvl="0"/>
            <a:r>
              <a:rPr lang="en-GB" sz="1800" dirty="0">
                <a:latin typeface="Arial" panose="020B0604020202020204" pitchFamily="34" charset="0"/>
                <a:cs typeface="Arial" panose="020B0604020202020204" pitchFamily="34" charset="0"/>
              </a:rPr>
              <a:t>how positive people </a:t>
            </a:r>
            <a:r>
              <a:rPr lang="en-GB" sz="1800" dirty="0" smtClean="0">
                <a:latin typeface="Arial" panose="020B0604020202020204" pitchFamily="34" charset="0"/>
                <a:cs typeface="Arial" panose="020B0604020202020204" pitchFamily="34" charset="0"/>
              </a:rPr>
              <a:t>felt </a:t>
            </a:r>
            <a:r>
              <a:rPr lang="en-GB" sz="1800" dirty="0">
                <a:latin typeface="Arial" panose="020B0604020202020204" pitchFamily="34" charset="0"/>
                <a:cs typeface="Arial" panose="020B0604020202020204" pitchFamily="34" charset="0"/>
              </a:rPr>
              <a:t>about the future, and what concerns them; </a:t>
            </a:r>
          </a:p>
          <a:p>
            <a:pPr lvl="0"/>
            <a:r>
              <a:rPr lang="en-GB" sz="1800" dirty="0">
                <a:latin typeface="Arial" panose="020B0604020202020204" pitchFamily="34" charset="0"/>
                <a:cs typeface="Arial" panose="020B0604020202020204" pitchFamily="34" charset="0"/>
              </a:rPr>
              <a:t>what are the changes over the last year would they like to keep and what would they like to end; </a:t>
            </a:r>
          </a:p>
          <a:p>
            <a:pPr lvl="0"/>
            <a:r>
              <a:rPr lang="en-GB" sz="1800" dirty="0">
                <a:latin typeface="Arial" panose="020B0604020202020204" pitchFamily="34" charset="0"/>
                <a:cs typeface="Arial" panose="020B0604020202020204" pitchFamily="34" charset="0"/>
              </a:rPr>
              <a:t>trying to understand how the things people do might have changed permanently e.g. shopping locally, using local parks; </a:t>
            </a:r>
          </a:p>
          <a:p>
            <a:pPr lvl="0"/>
            <a:r>
              <a:rPr lang="en-GB" sz="1800" dirty="0">
                <a:latin typeface="Arial" panose="020B0604020202020204" pitchFamily="34" charset="0"/>
                <a:cs typeface="Arial" panose="020B0604020202020204" pitchFamily="34" charset="0"/>
              </a:rPr>
              <a:t>how people feel about the amenities and services in their neighbourhoods</a:t>
            </a:r>
          </a:p>
          <a:p>
            <a:pPr marL="0" lvl="0" indent="0" algn="l" rtl="0">
              <a:lnSpc>
                <a:spcPct val="100000"/>
              </a:lnSpc>
              <a:spcBef>
                <a:spcPts val="0"/>
              </a:spcBef>
              <a:spcAft>
                <a:spcPts val="0"/>
              </a:spcAft>
              <a:buSzPts val="1600"/>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2720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CF3DBC0-6460-F84E-9FDE-6A964E01F159}"/>
              </a:ext>
            </a:extLst>
          </p:cNvPr>
          <p:cNvSpPr>
            <a:spLocks noGrp="1"/>
          </p:cNvSpPr>
          <p:nvPr>
            <p:ph type="body" idx="1"/>
          </p:nvPr>
        </p:nvSpPr>
        <p:spPr/>
        <p:txBody>
          <a:bodyPr/>
          <a:lstStyle/>
          <a:p>
            <a:r>
              <a:rPr lang="en-US" dirty="0" smtClean="0"/>
              <a:t>The research</a:t>
            </a:r>
            <a:endParaRPr lang="en-US" dirty="0"/>
          </a:p>
        </p:txBody>
      </p:sp>
      <p:sp>
        <p:nvSpPr>
          <p:cNvPr id="3" name="Text Placeholder 2">
            <a:extLst>
              <a:ext uri="{FF2B5EF4-FFF2-40B4-BE49-F238E27FC236}">
                <a16:creationId xmlns:a16="http://schemas.microsoft.com/office/drawing/2014/main" id="{AFFD7AF3-EEA2-3F47-A27F-10F9B0750F9F}"/>
              </a:ext>
            </a:extLst>
          </p:cNvPr>
          <p:cNvSpPr>
            <a:spLocks noGrp="1"/>
          </p:cNvSpPr>
          <p:nvPr>
            <p:ph type="body" idx="2"/>
          </p:nvPr>
        </p:nvSpPr>
        <p:spPr>
          <a:xfrm>
            <a:off x="515487" y="1510248"/>
            <a:ext cx="11096410" cy="4726614"/>
          </a:xfrm>
        </p:spPr>
        <p:txBody>
          <a:bodyPr>
            <a:normAutofit fontScale="85000" lnSpcReduction="10000"/>
          </a:bodyPr>
          <a:lstStyle/>
          <a:p>
            <a:pPr marL="95250" indent="0">
              <a:buNone/>
            </a:pPr>
            <a:r>
              <a:rPr lang="en-US" sz="1900" dirty="0">
                <a:latin typeface="Arial" panose="020B0604020202020204" pitchFamily="34" charset="0"/>
                <a:cs typeface="Arial" panose="020B0604020202020204" pitchFamily="34" charset="0"/>
              </a:rPr>
              <a:t>There were 2784 respondents to </a:t>
            </a:r>
            <a:r>
              <a:rPr lang="en-US" sz="1900" dirty="0" smtClean="0">
                <a:latin typeface="Arial" panose="020B0604020202020204" pitchFamily="34" charset="0"/>
                <a:cs typeface="Arial" panose="020B0604020202020204" pitchFamily="34" charset="0"/>
              </a:rPr>
              <a:t>the </a:t>
            </a:r>
            <a:r>
              <a:rPr lang="en-US" sz="1900" dirty="0">
                <a:latin typeface="Arial" panose="020B0604020202020204" pitchFamily="34" charset="0"/>
                <a:cs typeface="Arial" panose="020B0604020202020204" pitchFamily="34" charset="0"/>
              </a:rPr>
              <a:t>survey. </a:t>
            </a:r>
            <a:r>
              <a:rPr lang="en-US" sz="1900" dirty="0" smtClean="0">
                <a:latin typeface="Arial" panose="020B0604020202020204" pitchFamily="34" charset="0"/>
                <a:cs typeface="Arial" panose="020B0604020202020204" pitchFamily="34" charset="0"/>
              </a:rPr>
              <a:t>The third largest this year only superseded by the </a:t>
            </a:r>
            <a:r>
              <a:rPr lang="en-US" sz="1900" dirty="0" err="1" smtClean="0">
                <a:latin typeface="Arial" panose="020B0604020202020204" pitchFamily="34" charset="0"/>
                <a:cs typeface="Arial" panose="020B0604020202020204" pitchFamily="34" charset="0"/>
              </a:rPr>
              <a:t>Dulwich</a:t>
            </a:r>
            <a:r>
              <a:rPr lang="en-US" sz="1900" dirty="0" smtClean="0">
                <a:latin typeface="Arial" panose="020B0604020202020204" pitchFamily="34" charset="0"/>
                <a:cs typeface="Arial" panose="020B0604020202020204" pitchFamily="34" charset="0"/>
              </a:rPr>
              <a:t> LTN consultations</a:t>
            </a:r>
            <a:r>
              <a:rPr lang="en-US" sz="1900" dirty="0" smtClean="0">
                <a:latin typeface="Arial" panose="020B0604020202020204" pitchFamily="34" charset="0"/>
                <a:cs typeface="Arial" panose="020B0604020202020204" pitchFamily="34" charset="0"/>
              </a:rPr>
              <a:t>.</a:t>
            </a:r>
          </a:p>
          <a:p>
            <a:pPr marL="95250" indent="0">
              <a:buNone/>
            </a:pPr>
            <a:r>
              <a:rPr lang="en-US" sz="1900" dirty="0" smtClean="0">
                <a:latin typeface="Arial" panose="020B0604020202020204" pitchFamily="34" charset="0"/>
                <a:cs typeface="Arial" panose="020B0604020202020204" pitchFamily="34" charset="0"/>
              </a:rPr>
              <a:t>We drew on and </a:t>
            </a:r>
            <a:r>
              <a:rPr lang="en-US" sz="1900" dirty="0">
                <a:latin typeface="Arial" panose="020B0604020202020204" pitchFamily="34" charset="0"/>
                <a:cs typeface="Arial" panose="020B0604020202020204" pitchFamily="34" charset="0"/>
              </a:rPr>
              <a:t>integrated some key work that has been conducted about the experience of residents during the pandemic such as Social Life work on Understanding Southwark, and the research on loneliness carried out by the Public Health team</a:t>
            </a:r>
            <a:r>
              <a:rPr lang="en-US" sz="1900" dirty="0" smtClean="0">
                <a:latin typeface="Arial" panose="020B0604020202020204" pitchFamily="34" charset="0"/>
                <a:cs typeface="Arial" panose="020B0604020202020204" pitchFamily="34" charset="0"/>
              </a:rPr>
              <a:t>.</a:t>
            </a:r>
          </a:p>
          <a:p>
            <a:pPr marL="95250" indent="0">
              <a:buNone/>
            </a:pPr>
            <a:r>
              <a:rPr lang="en-US" sz="1900" dirty="0" smtClean="0">
                <a:latin typeface="Arial" panose="020B0604020202020204" pitchFamily="34" charset="0"/>
                <a:cs typeface="Arial" panose="020B0604020202020204" pitchFamily="34" charset="0"/>
              </a:rPr>
              <a:t>There were a series of conversations and focus groups which targeted those who had not responded to the survey</a:t>
            </a:r>
          </a:p>
          <a:p>
            <a:pPr marL="95250" indent="0">
              <a:buNone/>
            </a:pPr>
            <a:r>
              <a:rPr lang="en-US" sz="1900" dirty="0" smtClean="0">
                <a:latin typeface="Arial" panose="020B0604020202020204" pitchFamily="34" charset="0"/>
                <a:cs typeface="Arial" panose="020B0604020202020204" pitchFamily="34" charset="0"/>
              </a:rPr>
              <a:t>Through these means we were able to blend quantity of response with depth of insight increasing the confidence we have in picture being painted across </a:t>
            </a:r>
            <a:r>
              <a:rPr lang="en-US" sz="1900" dirty="0">
                <a:latin typeface="Arial" panose="020B0604020202020204" pitchFamily="34" charset="0"/>
                <a:cs typeface="Arial" panose="020B0604020202020204" pitchFamily="34" charset="0"/>
              </a:rPr>
              <a:t>all </a:t>
            </a:r>
            <a:r>
              <a:rPr lang="en-US" sz="1900" dirty="0" smtClean="0">
                <a:latin typeface="Arial" panose="020B0604020202020204" pitchFamily="34" charset="0"/>
                <a:cs typeface="Arial" panose="020B0604020202020204" pitchFamily="34" charset="0"/>
              </a:rPr>
              <a:t>our research about the experiences of the Southwark community.</a:t>
            </a:r>
            <a:endParaRPr lang="en-US" sz="1900" dirty="0">
              <a:latin typeface="Arial" panose="020B0604020202020204" pitchFamily="34" charset="0"/>
              <a:cs typeface="Arial" panose="020B0604020202020204" pitchFamily="34" charset="0"/>
            </a:endParaRPr>
          </a:p>
          <a:p>
            <a:pPr marL="95250" indent="0">
              <a:buNone/>
            </a:pPr>
            <a:r>
              <a:rPr lang="en-US" sz="1900" dirty="0" smtClean="0">
                <a:latin typeface="Arial" panose="020B0604020202020204" pitchFamily="34" charset="0"/>
                <a:cs typeface="Arial" panose="020B0604020202020204" pitchFamily="34" charset="0"/>
              </a:rPr>
              <a:t>There </a:t>
            </a:r>
            <a:r>
              <a:rPr lang="en-US" sz="1900" dirty="0" smtClean="0">
                <a:latin typeface="Arial" panose="020B0604020202020204" pitchFamily="34" charset="0"/>
                <a:cs typeface="Arial" panose="020B0604020202020204" pitchFamily="34" charset="0"/>
              </a:rPr>
              <a:t>was an underrepresentation of people from our Black, Asian and minority ethnic communities </a:t>
            </a:r>
            <a:r>
              <a:rPr lang="en-US" sz="1900" dirty="0" smtClean="0">
                <a:latin typeface="Arial" panose="020B0604020202020204" pitchFamily="34" charset="0"/>
                <a:cs typeface="Arial" panose="020B0604020202020204" pitchFamily="34" charset="0"/>
              </a:rPr>
              <a:t>and under 25s however </a:t>
            </a:r>
            <a:r>
              <a:rPr lang="en-US" sz="1900" dirty="0" smtClean="0">
                <a:latin typeface="Arial" panose="020B0604020202020204" pitchFamily="34" charset="0"/>
                <a:cs typeface="Arial" panose="020B0604020202020204" pitchFamily="34" charset="0"/>
              </a:rPr>
              <a:t>as the size of the sample was high we were able to look at any differences in responses among these groups to ensure that their experiences and aspirations were not masked.</a:t>
            </a:r>
            <a:endParaRPr lang="en-US" sz="1900" dirty="0" smtClean="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300446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
          <p:cNvSpPr txBox="1">
            <a:spLocks noGrp="1"/>
          </p:cNvSpPr>
          <p:nvPr>
            <p:ph type="body" idx="1"/>
          </p:nvPr>
        </p:nvSpPr>
        <p:spPr>
          <a:xfrm>
            <a:off x="2316163" y="826727"/>
            <a:ext cx="7559675" cy="2582205"/>
          </a:xfrm>
          <a:prstGeom prst="rect">
            <a:avLst/>
          </a:prstGeom>
          <a:noFill/>
          <a:ln>
            <a:noFill/>
          </a:ln>
        </p:spPr>
        <p:txBody>
          <a:bodyPr spcFirstLastPara="1" wrap="square" lIns="91425" tIns="45700" rIns="91425" bIns="45700" anchor="b" anchorCtr="0">
            <a:normAutofit/>
          </a:bodyPr>
          <a:lstStyle/>
          <a:p>
            <a:pPr marL="0" lvl="0" indent="0">
              <a:spcBef>
                <a:spcPts val="0"/>
              </a:spcBef>
            </a:pPr>
            <a:r>
              <a:rPr lang="en-GB" sz="3600" dirty="0" smtClean="0">
                <a:solidFill>
                  <a:schemeClr val="bg1"/>
                </a:solidFill>
              </a:rPr>
              <a:t>KEY INSIGHTS</a:t>
            </a:r>
            <a:endParaRPr dirty="0"/>
          </a:p>
        </p:txBody>
      </p:sp>
    </p:spTree>
    <p:extLst>
      <p:ext uri="{BB962C8B-B14F-4D97-AF65-F5344CB8AC3E}">
        <p14:creationId xmlns:p14="http://schemas.microsoft.com/office/powerpoint/2010/main" val="3544908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7"/>
          <p:cNvSpPr txBox="1">
            <a:spLocks noGrp="1"/>
          </p:cNvSpPr>
          <p:nvPr>
            <p:ph type="body" idx="1"/>
          </p:nvPr>
        </p:nvSpPr>
        <p:spPr>
          <a:xfrm>
            <a:off x="127820" y="527465"/>
            <a:ext cx="11936361" cy="1242341"/>
          </a:xfrm>
          <a:prstGeom prst="rect">
            <a:avLst/>
          </a:prstGeom>
          <a:noFill/>
          <a:ln>
            <a:noFill/>
          </a:ln>
        </p:spPr>
        <p:txBody>
          <a:bodyPr spcFirstLastPara="1" wrap="square" lIns="91425" tIns="45700" rIns="91425" bIns="45700" anchor="b" anchorCtr="0">
            <a:normAutofit/>
          </a:bodyPr>
          <a:lstStyle/>
          <a:p>
            <a:pPr algn="l"/>
            <a:r>
              <a:rPr lang="en-US" sz="26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Respondents felt mostly positive about the future but expressed </a:t>
            </a:r>
            <a:r>
              <a:rPr lang="en-US" sz="2200" dirty="0" smtClean="0">
                <a:latin typeface="Arial" panose="020B0604020202020204" pitchFamily="34" charset="0"/>
                <a:cs typeface="Arial" panose="020B0604020202020204" pitchFamily="34" charset="0"/>
              </a:rPr>
              <a:t>particular concern </a:t>
            </a:r>
            <a:r>
              <a:rPr lang="en-US" sz="2200" dirty="0">
                <a:latin typeface="Arial" panose="020B0604020202020204" pitchFamily="34" charset="0"/>
                <a:cs typeface="Arial" panose="020B0604020202020204" pitchFamily="34" charset="0"/>
              </a:rPr>
              <a:t>around health and </a:t>
            </a:r>
            <a:r>
              <a:rPr lang="en-US" sz="2200" dirty="0" smtClean="0">
                <a:latin typeface="Arial" panose="020B0604020202020204" pitchFamily="34" charset="0"/>
                <a:cs typeface="Arial" panose="020B0604020202020204" pitchFamily="34" charset="0"/>
              </a:rPr>
              <a:t>wellbeing and a significant one in four feels not positive</a:t>
            </a:r>
            <a:endParaRPr lang="en-GB" sz="2200" dirty="0">
              <a:latin typeface="Arial" panose="020B0604020202020204" pitchFamily="34" charset="0"/>
              <a:cs typeface="Arial" panose="020B0604020202020204" pitchFamily="34" charset="0"/>
            </a:endParaRPr>
          </a:p>
        </p:txBody>
      </p:sp>
      <p:sp>
        <p:nvSpPr>
          <p:cNvPr id="3" name="Google Shape;340;p7"/>
          <p:cNvSpPr txBox="1">
            <a:spLocks/>
          </p:cNvSpPr>
          <p:nvPr/>
        </p:nvSpPr>
        <p:spPr>
          <a:xfrm>
            <a:off x="127820" y="1765812"/>
            <a:ext cx="11847872" cy="563051"/>
          </a:xfrm>
          <a:prstGeom prst="rect">
            <a:avLst/>
          </a:prstGeom>
          <a:noFill/>
          <a:ln>
            <a:noFill/>
          </a:ln>
        </p:spPr>
        <p:txBody>
          <a:bodyPr spcFirstLastPara="1" vert="horz" wrap="square" lIns="91425" tIns="45700" rIns="91425" bIns="45700" rtlCol="0" anchor="b" anchorCtr="0">
            <a:normAutofit/>
          </a:bodyPr>
          <a:lstStyle>
            <a:lvl1pPr marL="457200" lvl="0" indent="-228600" algn="ctr" defTabSz="914400" rtl="0" eaLnBrk="1" latinLnBrk="0" hangingPunct="1">
              <a:lnSpc>
                <a:spcPct val="100000"/>
              </a:lnSpc>
              <a:spcBef>
                <a:spcPts val="1000"/>
              </a:spcBef>
              <a:spcAft>
                <a:spcPts val="0"/>
              </a:spcAft>
              <a:buClr>
                <a:schemeClr val="lt1"/>
              </a:buClr>
              <a:buSzPts val="4000"/>
              <a:buFont typeface="Arial" panose="020B0604020202020204" pitchFamily="34" charset="0"/>
              <a:buNone/>
              <a:defRPr sz="4000" b="1" i="0" kern="1200" cap="none">
                <a:solidFill>
                  <a:schemeClr val="lt1"/>
                </a:solidFill>
                <a:latin typeface="Dosis"/>
                <a:ea typeface="Dosis"/>
                <a:cs typeface="Dosis"/>
                <a:sym typeface="Dosis"/>
              </a:defRPr>
            </a:lvl1pPr>
            <a:lvl2pPr marL="914400" lvl="1"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2400" kern="1200">
                <a:solidFill>
                  <a:schemeClr val="tx1"/>
                </a:solidFill>
                <a:latin typeface="+mn-lt"/>
                <a:ea typeface="+mn-ea"/>
                <a:cs typeface="+mn-cs"/>
              </a:defRPr>
            </a:lvl2pPr>
            <a:lvl3pPr marL="1371600" lvl="2"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2000" kern="1200">
                <a:solidFill>
                  <a:schemeClr val="tx1"/>
                </a:solidFill>
                <a:latin typeface="+mn-lt"/>
                <a:ea typeface="+mn-ea"/>
                <a:cs typeface="+mn-cs"/>
              </a:defRPr>
            </a:lvl3pPr>
            <a:lvl4pPr marL="1828800" lvl="3"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4pPr>
            <a:lvl5pPr marL="2286000" lvl="4"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5pPr>
            <a:lvl6pPr marL="2743200" lvl="5"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6pPr>
            <a:lvl7pPr marL="3200400" lvl="6"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7pPr>
            <a:lvl8pPr marL="3657600" lvl="7"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8pPr>
            <a:lvl9pPr marL="4114800" lvl="8"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9pPr>
          </a:lstStyle>
          <a:p>
            <a:pPr algn="l"/>
            <a:r>
              <a:rPr lang="en-US" sz="2200" dirty="0" smtClean="0">
                <a:latin typeface="Arial" panose="020B0604020202020204" pitchFamily="34" charset="0"/>
                <a:cs typeface="Arial" panose="020B0604020202020204" pitchFamily="34" charset="0"/>
              </a:rPr>
              <a:t>Other </a:t>
            </a:r>
            <a:r>
              <a:rPr lang="en-US" sz="2200" dirty="0">
                <a:latin typeface="Arial" panose="020B0604020202020204" pitchFamily="34" charset="0"/>
                <a:cs typeface="Arial" panose="020B0604020202020204" pitchFamily="34" charset="0"/>
              </a:rPr>
              <a:t>areas of concern were around COVID, climate change and traffic </a:t>
            </a:r>
          </a:p>
        </p:txBody>
      </p:sp>
      <p:sp>
        <p:nvSpPr>
          <p:cNvPr id="2" name="Rectangle 1"/>
          <p:cNvSpPr/>
          <p:nvPr/>
        </p:nvSpPr>
        <p:spPr>
          <a:xfrm>
            <a:off x="374265" y="2557463"/>
            <a:ext cx="11689915" cy="1046352"/>
          </a:xfrm>
          <a:prstGeom prst="rect">
            <a:avLst/>
          </a:prstGeom>
        </p:spPr>
        <p:txBody>
          <a:bodyPr wrap="square">
            <a:noAutofit/>
          </a:bodyPr>
          <a:lstStyle/>
          <a:p>
            <a:r>
              <a:rPr lang="en-US" sz="2200" b="1" dirty="0" smtClean="0">
                <a:solidFill>
                  <a:schemeClr val="lt1"/>
                </a:solidFill>
                <a:latin typeface="Arial" panose="020B0604020202020204" pitchFamily="34" charset="0"/>
                <a:ea typeface="Dosis"/>
                <a:cs typeface="Arial" panose="020B0604020202020204" pitchFamily="34" charset="0"/>
                <a:sym typeface="Dosis"/>
              </a:rPr>
              <a:t>Reflecting </a:t>
            </a:r>
            <a:r>
              <a:rPr lang="en-US" sz="2200" b="1" dirty="0">
                <a:solidFill>
                  <a:schemeClr val="lt1"/>
                </a:solidFill>
                <a:latin typeface="Arial" panose="020B0604020202020204" pitchFamily="34" charset="0"/>
                <a:ea typeface="Dosis"/>
                <a:cs typeface="Arial" panose="020B0604020202020204" pitchFamily="34" charset="0"/>
                <a:sym typeface="Dosis"/>
              </a:rPr>
              <a:t>on the pandemic, respondents struggled not seeing friends and family and having travel restrictions</a:t>
            </a:r>
          </a:p>
        </p:txBody>
      </p:sp>
      <p:sp>
        <p:nvSpPr>
          <p:cNvPr id="4" name="Rectangle 3"/>
          <p:cNvSpPr/>
          <p:nvPr/>
        </p:nvSpPr>
        <p:spPr>
          <a:xfrm>
            <a:off x="374265" y="3713953"/>
            <a:ext cx="11601425" cy="769441"/>
          </a:xfrm>
          <a:prstGeom prst="rect">
            <a:avLst/>
          </a:prstGeom>
        </p:spPr>
        <p:txBody>
          <a:bodyPr wrap="square">
            <a:spAutoFit/>
          </a:bodyPr>
          <a:lstStyle/>
          <a:p>
            <a:r>
              <a:rPr lang="en-US" sz="2200" b="1" dirty="0" smtClean="0">
                <a:solidFill>
                  <a:schemeClr val="lt1"/>
                </a:solidFill>
                <a:latin typeface="Arial" panose="020B0604020202020204" pitchFamily="34" charset="0"/>
                <a:ea typeface="Dosis"/>
                <a:cs typeface="Arial" panose="020B0604020202020204" pitchFamily="34" charset="0"/>
              </a:rPr>
              <a:t>Respondents </a:t>
            </a:r>
            <a:r>
              <a:rPr lang="en-US" sz="2200" b="1" dirty="0">
                <a:solidFill>
                  <a:schemeClr val="lt1"/>
                </a:solidFill>
                <a:latin typeface="Arial" panose="020B0604020202020204" pitchFamily="34" charset="0"/>
                <a:ea typeface="Dosis"/>
                <a:cs typeface="Arial" panose="020B0604020202020204" pitchFamily="34" charset="0"/>
              </a:rPr>
              <a:t>expressed they wanted to continue spending more times </a:t>
            </a:r>
            <a:r>
              <a:rPr lang="en-US" sz="2200" b="1" dirty="0" smtClean="0">
                <a:solidFill>
                  <a:schemeClr val="lt1"/>
                </a:solidFill>
                <a:latin typeface="Arial" panose="020B0604020202020204" pitchFamily="34" charset="0"/>
                <a:ea typeface="Dosis"/>
                <a:cs typeface="Arial" panose="020B0604020202020204" pitchFamily="34" charset="0"/>
              </a:rPr>
              <a:t>outdoors </a:t>
            </a:r>
            <a:r>
              <a:rPr lang="en-US" sz="2200" b="1" dirty="0">
                <a:solidFill>
                  <a:schemeClr val="lt1"/>
                </a:solidFill>
                <a:latin typeface="Arial" panose="020B0604020202020204" pitchFamily="34" charset="0"/>
                <a:ea typeface="Dosis"/>
                <a:cs typeface="Arial" panose="020B0604020202020204" pitchFamily="34" charset="0"/>
              </a:rPr>
              <a:t>and having nice green areas around them </a:t>
            </a:r>
          </a:p>
        </p:txBody>
      </p:sp>
      <p:sp>
        <p:nvSpPr>
          <p:cNvPr id="6" name="Google Shape;340;p7"/>
          <p:cNvSpPr txBox="1">
            <a:spLocks/>
          </p:cNvSpPr>
          <p:nvPr/>
        </p:nvSpPr>
        <p:spPr>
          <a:xfrm>
            <a:off x="374264" y="4685865"/>
            <a:ext cx="11601427" cy="843398"/>
          </a:xfrm>
          <a:prstGeom prst="rect">
            <a:avLst/>
          </a:prstGeom>
          <a:noFill/>
          <a:ln>
            <a:noFill/>
          </a:ln>
        </p:spPr>
        <p:txBody>
          <a:bodyPr spcFirstLastPara="1" vert="horz" wrap="square" lIns="91425" tIns="45700" rIns="91425" bIns="45700" rtlCol="0" anchor="b" anchorCtr="0">
            <a:normAutofit fontScale="92500" lnSpcReduction="10000"/>
          </a:bodyPr>
          <a:lstStyle>
            <a:lvl1pPr marL="457200" lvl="0" indent="-228600" algn="ctr" defTabSz="914400" rtl="0" eaLnBrk="1" latinLnBrk="0" hangingPunct="1">
              <a:lnSpc>
                <a:spcPct val="100000"/>
              </a:lnSpc>
              <a:spcBef>
                <a:spcPts val="1000"/>
              </a:spcBef>
              <a:spcAft>
                <a:spcPts val="0"/>
              </a:spcAft>
              <a:buClr>
                <a:schemeClr val="lt1"/>
              </a:buClr>
              <a:buSzPts val="4000"/>
              <a:buFont typeface="Arial" panose="020B0604020202020204" pitchFamily="34" charset="0"/>
              <a:buNone/>
              <a:defRPr sz="4000" b="1" i="0" kern="1200" cap="none">
                <a:solidFill>
                  <a:schemeClr val="lt1"/>
                </a:solidFill>
                <a:latin typeface="Dosis"/>
                <a:ea typeface="Dosis"/>
                <a:cs typeface="Dosis"/>
                <a:sym typeface="Dosis"/>
              </a:defRPr>
            </a:lvl1pPr>
            <a:lvl2pPr marL="914400" lvl="1"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2400" kern="1200">
                <a:solidFill>
                  <a:schemeClr val="tx1"/>
                </a:solidFill>
                <a:latin typeface="+mn-lt"/>
                <a:ea typeface="+mn-ea"/>
                <a:cs typeface="+mn-cs"/>
              </a:defRPr>
            </a:lvl2pPr>
            <a:lvl3pPr marL="1371600" lvl="2"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2000" kern="1200">
                <a:solidFill>
                  <a:schemeClr val="tx1"/>
                </a:solidFill>
                <a:latin typeface="+mn-lt"/>
                <a:ea typeface="+mn-ea"/>
                <a:cs typeface="+mn-cs"/>
              </a:defRPr>
            </a:lvl3pPr>
            <a:lvl4pPr marL="1828800" lvl="3"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4pPr>
            <a:lvl5pPr marL="2286000" lvl="4"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5pPr>
            <a:lvl6pPr marL="2743200" lvl="5"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6pPr>
            <a:lvl7pPr marL="3200400" lvl="6"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7pPr>
            <a:lvl8pPr marL="3657600" lvl="7"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8pPr>
            <a:lvl9pPr marL="4114800" lvl="8"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9pPr>
          </a:lstStyle>
          <a:p>
            <a:pPr marL="0" algn="l"/>
            <a:r>
              <a:rPr lang="en-US" sz="2400" dirty="0" smtClean="0">
                <a:latin typeface="Arial" panose="020B0604020202020204" pitchFamily="34" charset="0"/>
                <a:cs typeface="Arial" panose="020B0604020202020204" pitchFamily="34" charset="0"/>
              </a:rPr>
              <a:t>Respondents </a:t>
            </a:r>
            <a:r>
              <a:rPr lang="en-US" sz="2400" dirty="0">
                <a:latin typeface="Arial" panose="020B0604020202020204" pitchFamily="34" charset="0"/>
                <a:cs typeface="Arial" panose="020B0604020202020204" pitchFamily="34" charset="0"/>
              </a:rPr>
              <a:t>felt satisfied about their local </a:t>
            </a:r>
            <a:r>
              <a:rPr lang="en-US" sz="2400" dirty="0" err="1">
                <a:latin typeface="Arial" panose="020B0604020202020204" pitchFamily="34" charset="0"/>
                <a:cs typeface="Arial" panose="020B0604020202020204" pitchFamily="34" charset="0"/>
              </a:rPr>
              <a:t>neighbourhood</a:t>
            </a:r>
            <a:r>
              <a:rPr lang="en-US" sz="2400" dirty="0">
                <a:latin typeface="Arial" panose="020B0604020202020204" pitchFamily="34" charset="0"/>
                <a:cs typeface="Arial" panose="020B0604020202020204" pitchFamily="34" charset="0"/>
              </a:rPr>
              <a:t>, but transport links and affordability were concerns</a:t>
            </a:r>
          </a:p>
        </p:txBody>
      </p:sp>
      <p:sp>
        <p:nvSpPr>
          <p:cNvPr id="7" name="Google Shape;340;p7"/>
          <p:cNvSpPr txBox="1">
            <a:spLocks/>
          </p:cNvSpPr>
          <p:nvPr/>
        </p:nvSpPr>
        <p:spPr>
          <a:xfrm>
            <a:off x="374264" y="5639401"/>
            <a:ext cx="11601427" cy="832837"/>
          </a:xfrm>
          <a:prstGeom prst="rect">
            <a:avLst/>
          </a:prstGeom>
          <a:noFill/>
          <a:ln>
            <a:noFill/>
          </a:ln>
        </p:spPr>
        <p:txBody>
          <a:bodyPr spcFirstLastPara="1" vert="horz" wrap="square" lIns="91425" tIns="45700" rIns="91425" bIns="45700" rtlCol="0" anchor="b" anchorCtr="0">
            <a:normAutofit fontScale="92500" lnSpcReduction="10000"/>
          </a:bodyPr>
          <a:lstStyle>
            <a:lvl1pPr marL="457200" lvl="0" indent="-228600" algn="ctr" defTabSz="914400" rtl="0" eaLnBrk="1" latinLnBrk="0" hangingPunct="1">
              <a:lnSpc>
                <a:spcPct val="100000"/>
              </a:lnSpc>
              <a:spcBef>
                <a:spcPts val="1000"/>
              </a:spcBef>
              <a:spcAft>
                <a:spcPts val="0"/>
              </a:spcAft>
              <a:buClr>
                <a:schemeClr val="lt1"/>
              </a:buClr>
              <a:buSzPts val="4000"/>
              <a:buFont typeface="Arial" panose="020B0604020202020204" pitchFamily="34" charset="0"/>
              <a:buNone/>
              <a:defRPr sz="4000" b="1" i="0" kern="1200" cap="none">
                <a:solidFill>
                  <a:schemeClr val="lt1"/>
                </a:solidFill>
                <a:latin typeface="Dosis"/>
                <a:ea typeface="Dosis"/>
                <a:cs typeface="Dosis"/>
                <a:sym typeface="Dosis"/>
              </a:defRPr>
            </a:lvl1pPr>
            <a:lvl2pPr marL="914400" lvl="1"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2400" kern="1200">
                <a:solidFill>
                  <a:schemeClr val="tx1"/>
                </a:solidFill>
                <a:latin typeface="+mn-lt"/>
                <a:ea typeface="+mn-ea"/>
                <a:cs typeface="+mn-cs"/>
              </a:defRPr>
            </a:lvl2pPr>
            <a:lvl3pPr marL="1371600" lvl="2"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2000" kern="1200">
                <a:solidFill>
                  <a:schemeClr val="tx1"/>
                </a:solidFill>
                <a:latin typeface="+mn-lt"/>
                <a:ea typeface="+mn-ea"/>
                <a:cs typeface="+mn-cs"/>
              </a:defRPr>
            </a:lvl3pPr>
            <a:lvl4pPr marL="1828800" lvl="3"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4pPr>
            <a:lvl5pPr marL="2286000" lvl="4"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5pPr>
            <a:lvl6pPr marL="2743200" lvl="5"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6pPr>
            <a:lvl7pPr marL="3200400" lvl="6"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7pPr>
            <a:lvl8pPr marL="3657600" lvl="7"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8pPr>
            <a:lvl9pPr marL="4114800" lvl="8"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9pPr>
          </a:lstStyle>
          <a:p>
            <a:pPr marL="0" algn="l"/>
            <a:r>
              <a:rPr lang="en-US" sz="2400" dirty="0" smtClean="0">
                <a:latin typeface="Arial" panose="020B0604020202020204" pitchFamily="34" charset="0"/>
                <a:cs typeface="Arial" panose="020B0604020202020204" pitchFamily="34" charset="0"/>
              </a:rPr>
              <a:t>Respondents </a:t>
            </a:r>
            <a:r>
              <a:rPr lang="en-US" sz="2400" dirty="0">
                <a:latin typeface="Arial" panose="020B0604020202020204" pitchFamily="34" charset="0"/>
                <a:cs typeface="Arial" panose="020B0604020202020204" pitchFamily="34" charset="0"/>
              </a:rPr>
              <a:t>have mixed attitudes toward Southwark Council (55% very or fairly satisfied and 22.41% fairly or very dissatisfied</a:t>
            </a:r>
          </a:p>
        </p:txBody>
      </p:sp>
    </p:spTree>
    <p:extLst>
      <p:ext uri="{BB962C8B-B14F-4D97-AF65-F5344CB8AC3E}">
        <p14:creationId xmlns:p14="http://schemas.microsoft.com/office/powerpoint/2010/main" val="2337998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7"/>
          <p:cNvSpPr txBox="1">
            <a:spLocks noGrp="1"/>
          </p:cNvSpPr>
          <p:nvPr>
            <p:ph type="body" idx="1"/>
          </p:nvPr>
        </p:nvSpPr>
        <p:spPr>
          <a:xfrm>
            <a:off x="127820" y="527465"/>
            <a:ext cx="11936361" cy="1242341"/>
          </a:xfrm>
          <a:prstGeom prst="rect">
            <a:avLst/>
          </a:prstGeom>
          <a:noFill/>
          <a:ln>
            <a:noFill/>
          </a:ln>
        </p:spPr>
        <p:txBody>
          <a:bodyPr spcFirstLastPara="1" wrap="square" lIns="91425" tIns="45700" rIns="91425" bIns="45700" anchor="b" anchorCtr="0">
            <a:normAutofit/>
          </a:bodyPr>
          <a:lstStyle/>
          <a:p>
            <a:pPr lvl="0" algn="l"/>
            <a:r>
              <a:rPr lang="en-GB" sz="2200" dirty="0" smtClean="0">
                <a:latin typeface="Arial" panose="020B0604020202020204" pitchFamily="34" charset="0"/>
                <a:cs typeface="Arial" panose="020B0604020202020204" pitchFamily="34" charset="0"/>
              </a:rPr>
              <a:t>Local </a:t>
            </a:r>
            <a:r>
              <a:rPr lang="en-GB" sz="2200" dirty="0">
                <a:latin typeface="Arial" panose="020B0604020202020204" pitchFamily="34" charset="0"/>
                <a:cs typeface="Arial" panose="020B0604020202020204" pitchFamily="34" charset="0"/>
              </a:rPr>
              <a:t>community is important to people and community autonomy is valued</a:t>
            </a:r>
          </a:p>
        </p:txBody>
      </p:sp>
      <p:sp>
        <p:nvSpPr>
          <p:cNvPr id="3" name="Google Shape;340;p7"/>
          <p:cNvSpPr txBox="1">
            <a:spLocks/>
          </p:cNvSpPr>
          <p:nvPr/>
        </p:nvSpPr>
        <p:spPr>
          <a:xfrm>
            <a:off x="127820" y="1765812"/>
            <a:ext cx="11847872" cy="563051"/>
          </a:xfrm>
          <a:prstGeom prst="rect">
            <a:avLst/>
          </a:prstGeom>
          <a:noFill/>
          <a:ln>
            <a:noFill/>
          </a:ln>
        </p:spPr>
        <p:txBody>
          <a:bodyPr spcFirstLastPara="1" vert="horz" wrap="square" lIns="91425" tIns="45700" rIns="91425" bIns="45700" rtlCol="0" anchor="b" anchorCtr="0">
            <a:normAutofit/>
          </a:bodyPr>
          <a:lstStyle>
            <a:lvl1pPr marL="457200" lvl="0" indent="-228600" algn="ctr" defTabSz="914400" rtl="0" eaLnBrk="1" latinLnBrk="0" hangingPunct="1">
              <a:lnSpc>
                <a:spcPct val="100000"/>
              </a:lnSpc>
              <a:spcBef>
                <a:spcPts val="1000"/>
              </a:spcBef>
              <a:spcAft>
                <a:spcPts val="0"/>
              </a:spcAft>
              <a:buClr>
                <a:schemeClr val="lt1"/>
              </a:buClr>
              <a:buSzPts val="4000"/>
              <a:buFont typeface="Arial" panose="020B0604020202020204" pitchFamily="34" charset="0"/>
              <a:buNone/>
              <a:defRPr sz="4000" b="1" i="0" kern="1200" cap="none">
                <a:solidFill>
                  <a:schemeClr val="lt1"/>
                </a:solidFill>
                <a:latin typeface="Dosis"/>
                <a:ea typeface="Dosis"/>
                <a:cs typeface="Dosis"/>
                <a:sym typeface="Dosis"/>
              </a:defRPr>
            </a:lvl1pPr>
            <a:lvl2pPr marL="914400" lvl="1"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2400" kern="1200">
                <a:solidFill>
                  <a:schemeClr val="tx1"/>
                </a:solidFill>
                <a:latin typeface="+mn-lt"/>
                <a:ea typeface="+mn-ea"/>
                <a:cs typeface="+mn-cs"/>
              </a:defRPr>
            </a:lvl2pPr>
            <a:lvl3pPr marL="1371600" lvl="2"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2000" kern="1200">
                <a:solidFill>
                  <a:schemeClr val="tx1"/>
                </a:solidFill>
                <a:latin typeface="+mn-lt"/>
                <a:ea typeface="+mn-ea"/>
                <a:cs typeface="+mn-cs"/>
              </a:defRPr>
            </a:lvl3pPr>
            <a:lvl4pPr marL="1828800" lvl="3"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4pPr>
            <a:lvl5pPr marL="2286000" lvl="4"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5pPr>
            <a:lvl6pPr marL="2743200" lvl="5"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6pPr>
            <a:lvl7pPr marL="3200400" lvl="6"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7pPr>
            <a:lvl8pPr marL="3657600" lvl="7"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8pPr>
            <a:lvl9pPr marL="4114800" lvl="8"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9pPr>
          </a:lstStyle>
          <a:p>
            <a:pPr lvl="0" algn="l"/>
            <a:r>
              <a:rPr lang="en-US" sz="2200" dirty="0" smtClean="0">
                <a:latin typeface="Arial" panose="020B0604020202020204" pitchFamily="34" charset="0"/>
                <a:cs typeface="Arial" panose="020B0604020202020204" pitchFamily="34" charset="0"/>
              </a:rPr>
              <a:t>Priorities </a:t>
            </a:r>
            <a:r>
              <a:rPr lang="en-US" sz="2200" dirty="0">
                <a:latin typeface="Arial" panose="020B0604020202020204" pitchFamily="34" charset="0"/>
                <a:cs typeface="Arial" panose="020B0604020202020204" pitchFamily="34" charset="0"/>
              </a:rPr>
              <a:t>for action were air pollution, crime, and less traffic</a:t>
            </a:r>
            <a:endParaRPr lang="en-GB" sz="2200" dirty="0">
              <a:latin typeface="Arial" panose="020B0604020202020204" pitchFamily="34" charset="0"/>
              <a:cs typeface="Arial" panose="020B0604020202020204" pitchFamily="34" charset="0"/>
            </a:endParaRPr>
          </a:p>
        </p:txBody>
      </p:sp>
      <p:sp>
        <p:nvSpPr>
          <p:cNvPr id="2" name="Rectangle 1"/>
          <p:cNvSpPr/>
          <p:nvPr/>
        </p:nvSpPr>
        <p:spPr>
          <a:xfrm>
            <a:off x="374265" y="2557463"/>
            <a:ext cx="11689915" cy="1046352"/>
          </a:xfrm>
          <a:prstGeom prst="rect">
            <a:avLst/>
          </a:prstGeom>
        </p:spPr>
        <p:txBody>
          <a:bodyPr wrap="square">
            <a:noAutofit/>
          </a:bodyPr>
          <a:lstStyle/>
          <a:p>
            <a:pPr lvl="0"/>
            <a:r>
              <a:rPr lang="en-US" sz="2200" b="1" dirty="0" smtClean="0">
                <a:solidFill>
                  <a:schemeClr val="bg1"/>
                </a:solidFill>
                <a:latin typeface="Arial" panose="020B0604020202020204" pitchFamily="34" charset="0"/>
                <a:cs typeface="Arial" panose="020B0604020202020204" pitchFamily="34" charset="0"/>
              </a:rPr>
              <a:t>What is valued most by respondents in their </a:t>
            </a:r>
            <a:r>
              <a:rPr lang="en-US" sz="2200" b="1" dirty="0" err="1" smtClean="0">
                <a:solidFill>
                  <a:schemeClr val="bg1"/>
                </a:solidFill>
                <a:latin typeface="Arial" panose="020B0604020202020204" pitchFamily="34" charset="0"/>
                <a:cs typeface="Arial" panose="020B0604020202020204" pitchFamily="34" charset="0"/>
              </a:rPr>
              <a:t>neighbourhoods</a:t>
            </a:r>
            <a:r>
              <a:rPr lang="en-US" sz="2200" b="1" dirty="0" smtClean="0">
                <a:solidFill>
                  <a:schemeClr val="bg1"/>
                </a:solidFill>
                <a:latin typeface="Arial" panose="020B0604020202020204" pitchFamily="34" charset="0"/>
                <a:cs typeface="Arial" panose="020B0604020202020204" pitchFamily="34" charset="0"/>
              </a:rPr>
              <a:t>  are green spaces, public transport, restaurants/pubs and cafes, shops and </a:t>
            </a:r>
            <a:r>
              <a:rPr lang="en-US" sz="2200" b="1" dirty="0" err="1" smtClean="0">
                <a:solidFill>
                  <a:schemeClr val="bg1"/>
                </a:solidFill>
                <a:latin typeface="Arial" panose="020B0604020202020204" pitchFamily="34" charset="0"/>
                <a:cs typeface="Arial" panose="020B0604020202020204" pitchFamily="34" charset="0"/>
              </a:rPr>
              <a:t>neighbours</a:t>
            </a:r>
            <a:endParaRPr lang="en-GB" sz="2200" b="1" dirty="0">
              <a:solidFill>
                <a:schemeClr val="bg1"/>
              </a:solidFill>
              <a:latin typeface="Arial" panose="020B0604020202020204" pitchFamily="34" charset="0"/>
              <a:cs typeface="Arial" panose="020B0604020202020204" pitchFamily="34" charset="0"/>
            </a:endParaRPr>
          </a:p>
        </p:txBody>
      </p:sp>
      <p:sp>
        <p:nvSpPr>
          <p:cNvPr id="4" name="Rectangle 3"/>
          <p:cNvSpPr/>
          <p:nvPr/>
        </p:nvSpPr>
        <p:spPr>
          <a:xfrm>
            <a:off x="374265" y="3713953"/>
            <a:ext cx="11601425" cy="1107996"/>
          </a:xfrm>
          <a:prstGeom prst="rect">
            <a:avLst/>
          </a:prstGeom>
        </p:spPr>
        <p:txBody>
          <a:bodyPr wrap="square">
            <a:spAutoFit/>
          </a:bodyPr>
          <a:lstStyle/>
          <a:p>
            <a:r>
              <a:rPr lang="en-US" sz="2200" b="1" dirty="0" smtClean="0">
                <a:solidFill>
                  <a:schemeClr val="bg1"/>
                </a:solidFill>
                <a:latin typeface="Arial" panose="020B0604020202020204" pitchFamily="34" charset="0"/>
                <a:cs typeface="Arial" panose="020B0604020202020204" pitchFamily="34" charset="0"/>
              </a:rPr>
              <a:t>For </a:t>
            </a:r>
            <a:r>
              <a:rPr lang="en-US" sz="2200" b="1" dirty="0">
                <a:solidFill>
                  <a:schemeClr val="bg1"/>
                </a:solidFill>
                <a:latin typeface="Arial" panose="020B0604020202020204" pitchFamily="34" charset="0"/>
                <a:cs typeface="Arial" panose="020B0604020202020204" pitchFamily="34" charset="0"/>
              </a:rPr>
              <a:t>our Black Asian and minority ethnic communities the concerns were more focused on financial and economic issues such as employment, cost of living, rental affordability as well as crime. </a:t>
            </a:r>
            <a:endParaRPr lang="en-US" sz="2200" b="1" dirty="0">
              <a:solidFill>
                <a:schemeClr val="bg1"/>
              </a:solidFill>
              <a:latin typeface="Arial" panose="020B0604020202020204" pitchFamily="34" charset="0"/>
              <a:ea typeface="Dosis"/>
              <a:cs typeface="Arial" panose="020B0604020202020204" pitchFamily="34" charset="0"/>
            </a:endParaRPr>
          </a:p>
        </p:txBody>
      </p:sp>
      <p:sp>
        <p:nvSpPr>
          <p:cNvPr id="6" name="Google Shape;340;p7"/>
          <p:cNvSpPr txBox="1">
            <a:spLocks/>
          </p:cNvSpPr>
          <p:nvPr/>
        </p:nvSpPr>
        <p:spPr>
          <a:xfrm>
            <a:off x="418508" y="5107564"/>
            <a:ext cx="11601427" cy="843398"/>
          </a:xfrm>
          <a:prstGeom prst="rect">
            <a:avLst/>
          </a:prstGeom>
          <a:noFill/>
          <a:ln>
            <a:noFill/>
          </a:ln>
        </p:spPr>
        <p:txBody>
          <a:bodyPr spcFirstLastPara="1" vert="horz" wrap="square" lIns="91425" tIns="45700" rIns="91425" bIns="45700" rtlCol="0" anchor="b" anchorCtr="0">
            <a:noAutofit/>
          </a:bodyPr>
          <a:lstStyle>
            <a:lvl1pPr marL="457200" lvl="0" indent="-228600" algn="ctr" defTabSz="914400" rtl="0" eaLnBrk="1" latinLnBrk="0" hangingPunct="1">
              <a:lnSpc>
                <a:spcPct val="100000"/>
              </a:lnSpc>
              <a:spcBef>
                <a:spcPts val="1000"/>
              </a:spcBef>
              <a:spcAft>
                <a:spcPts val="0"/>
              </a:spcAft>
              <a:buClr>
                <a:schemeClr val="lt1"/>
              </a:buClr>
              <a:buSzPts val="4000"/>
              <a:buFont typeface="Arial" panose="020B0604020202020204" pitchFamily="34" charset="0"/>
              <a:buNone/>
              <a:defRPr sz="4000" b="1" i="0" kern="1200" cap="none">
                <a:solidFill>
                  <a:schemeClr val="lt1"/>
                </a:solidFill>
                <a:latin typeface="Dosis"/>
                <a:ea typeface="Dosis"/>
                <a:cs typeface="Dosis"/>
                <a:sym typeface="Dosis"/>
              </a:defRPr>
            </a:lvl1pPr>
            <a:lvl2pPr marL="914400" lvl="1"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2400" kern="1200">
                <a:solidFill>
                  <a:schemeClr val="tx1"/>
                </a:solidFill>
                <a:latin typeface="+mn-lt"/>
                <a:ea typeface="+mn-ea"/>
                <a:cs typeface="+mn-cs"/>
              </a:defRPr>
            </a:lvl2pPr>
            <a:lvl3pPr marL="1371600" lvl="2"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2000" kern="1200">
                <a:solidFill>
                  <a:schemeClr val="tx1"/>
                </a:solidFill>
                <a:latin typeface="+mn-lt"/>
                <a:ea typeface="+mn-ea"/>
                <a:cs typeface="+mn-cs"/>
              </a:defRPr>
            </a:lvl3pPr>
            <a:lvl4pPr marL="1828800" lvl="3"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4pPr>
            <a:lvl5pPr marL="2286000" lvl="4"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5pPr>
            <a:lvl6pPr marL="2743200" lvl="5"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6pPr>
            <a:lvl7pPr marL="3200400" lvl="6"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7pPr>
            <a:lvl8pPr marL="3657600" lvl="7"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8pPr>
            <a:lvl9pPr marL="4114800" lvl="8"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9pPr>
          </a:lstStyle>
          <a:p>
            <a:pPr marL="0" algn="l"/>
            <a:r>
              <a:rPr lang="en-US" sz="2200" dirty="0">
                <a:latin typeface="Arial" panose="020B0604020202020204" pitchFamily="34" charset="0"/>
                <a:cs typeface="Arial" panose="020B0604020202020204" pitchFamily="34" charset="0"/>
              </a:rPr>
              <a:t>D</a:t>
            </a:r>
            <a:r>
              <a:rPr lang="en-US" sz="2200" dirty="0" smtClean="0">
                <a:latin typeface="Arial" panose="020B0604020202020204" pitchFamily="34" charset="0"/>
                <a:cs typeface="Arial" panose="020B0604020202020204" pitchFamily="34" charset="0"/>
              </a:rPr>
              <a:t>ifferent </a:t>
            </a:r>
            <a:r>
              <a:rPr lang="en-US" sz="2200" dirty="0">
                <a:latin typeface="Arial" panose="020B0604020202020204" pitchFamily="34" charset="0"/>
                <a:cs typeface="Arial" panose="020B0604020202020204" pitchFamily="34" charset="0"/>
              </a:rPr>
              <a:t>communities are failing to connect with services and initiatives that have been designed to address the very concerns they raise.</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5852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CF3DBC0-6460-F84E-9FDE-6A964E01F159}"/>
              </a:ext>
            </a:extLst>
          </p:cNvPr>
          <p:cNvSpPr>
            <a:spLocks noGrp="1"/>
          </p:cNvSpPr>
          <p:nvPr>
            <p:ph type="body" idx="1"/>
          </p:nvPr>
        </p:nvSpPr>
        <p:spPr/>
        <p:txBody>
          <a:bodyPr/>
          <a:lstStyle/>
          <a:p>
            <a:r>
              <a:rPr lang="en-US" dirty="0" smtClean="0"/>
              <a:t>What emerged</a:t>
            </a:r>
            <a:endParaRPr lang="en-US" dirty="0"/>
          </a:p>
        </p:txBody>
      </p:sp>
      <p:sp>
        <p:nvSpPr>
          <p:cNvPr id="3" name="Text Placeholder 2">
            <a:extLst>
              <a:ext uri="{FF2B5EF4-FFF2-40B4-BE49-F238E27FC236}">
                <a16:creationId xmlns:a16="http://schemas.microsoft.com/office/drawing/2014/main" id="{AFFD7AF3-EEA2-3F47-A27F-10F9B0750F9F}"/>
              </a:ext>
            </a:extLst>
          </p:cNvPr>
          <p:cNvSpPr>
            <a:spLocks noGrp="1"/>
          </p:cNvSpPr>
          <p:nvPr>
            <p:ph type="body" idx="2"/>
          </p:nvPr>
        </p:nvSpPr>
        <p:spPr>
          <a:xfrm>
            <a:off x="515487" y="1510248"/>
            <a:ext cx="11096410" cy="4726614"/>
          </a:xfrm>
        </p:spPr>
        <p:txBody>
          <a:bodyPr>
            <a:normAutofit fontScale="92500" lnSpcReduction="10000"/>
          </a:bodyPr>
          <a:lstStyle/>
          <a:p>
            <a:pPr lvl="1"/>
            <a:r>
              <a:rPr lang="en-US" sz="2200" dirty="0">
                <a:latin typeface="Arial" panose="020B0604020202020204" pitchFamily="34" charset="0"/>
                <a:cs typeface="Arial" panose="020B0604020202020204" pitchFamily="34" charset="0"/>
              </a:rPr>
              <a:t>Use of our parks and open spaces will remain high and potentially increase. </a:t>
            </a:r>
            <a:endParaRPr lang="en-US" sz="2200" dirty="0">
              <a:latin typeface="Arial" panose="020B0604020202020204" pitchFamily="34" charset="0"/>
              <a:cs typeface="Arial" panose="020B0604020202020204" pitchFamily="34" charset="0"/>
            </a:endParaRPr>
          </a:p>
          <a:p>
            <a:pPr marL="571500" lvl="1" indent="0">
              <a:buNone/>
            </a:pPr>
            <a:endParaRPr lang="en-GB" sz="2200" dirty="0">
              <a:latin typeface="Arial" panose="020B0604020202020204" pitchFamily="34" charset="0"/>
              <a:cs typeface="Arial" panose="020B0604020202020204" pitchFamily="34" charset="0"/>
            </a:endParaRPr>
          </a:p>
          <a:p>
            <a:pPr lvl="1"/>
            <a:r>
              <a:rPr lang="en-US" sz="2200" dirty="0">
                <a:latin typeface="Arial" panose="020B0604020202020204" pitchFamily="34" charset="0"/>
                <a:cs typeface="Arial" panose="020B0604020202020204" pitchFamily="34" charset="0"/>
              </a:rPr>
              <a:t>Impact on mental health and wellbeing has been high and remains a significant factor shaping the future needs of Southwark residents</a:t>
            </a:r>
            <a:r>
              <a:rPr lang="en-US" sz="2200" dirty="0" smtClean="0">
                <a:latin typeface="Arial" panose="020B0604020202020204" pitchFamily="34" charset="0"/>
                <a:cs typeface="Arial" panose="020B0604020202020204" pitchFamily="34" charset="0"/>
              </a:rPr>
              <a:t>.</a:t>
            </a:r>
          </a:p>
          <a:p>
            <a:pPr marL="571500" lvl="1" indent="0">
              <a:buNone/>
            </a:pPr>
            <a:endParaRPr lang="en-GB" sz="2200" dirty="0">
              <a:latin typeface="Arial" panose="020B0604020202020204" pitchFamily="34" charset="0"/>
              <a:cs typeface="Arial" panose="020B0604020202020204" pitchFamily="34" charset="0"/>
            </a:endParaRPr>
          </a:p>
          <a:p>
            <a:pPr lvl="1"/>
            <a:r>
              <a:rPr lang="en-US" sz="2200" dirty="0">
                <a:latin typeface="Arial" panose="020B0604020202020204" pitchFamily="34" charset="0"/>
                <a:cs typeface="Arial" panose="020B0604020202020204" pitchFamily="34" charset="0"/>
              </a:rPr>
              <a:t>Young people and their </a:t>
            </a:r>
            <a:r>
              <a:rPr lang="en-US" sz="2200" dirty="0" err="1">
                <a:latin typeface="Arial" panose="020B0604020202020204" pitchFamily="34" charset="0"/>
                <a:cs typeface="Arial" panose="020B0604020202020204" pitchFamily="34" charset="0"/>
              </a:rPr>
              <a:t>carers</a:t>
            </a:r>
            <a:r>
              <a:rPr lang="en-US" sz="2200" dirty="0">
                <a:latin typeface="Arial" panose="020B0604020202020204" pitchFamily="34" charset="0"/>
                <a:cs typeface="Arial" panose="020B0604020202020204" pitchFamily="34" charset="0"/>
              </a:rPr>
              <a:t> remain concerned about the opportunities and future for young people across a range of issues such as health and wellbeing, opportunities to take part in activities, safety and education and employment and support for entrepreneurial ventures</a:t>
            </a:r>
            <a:r>
              <a:rPr lang="en-US" sz="2200" dirty="0" smtClean="0">
                <a:latin typeface="Arial" panose="020B0604020202020204" pitchFamily="34" charset="0"/>
                <a:cs typeface="Arial" panose="020B0604020202020204" pitchFamily="34" charset="0"/>
              </a:rPr>
              <a:t>.</a:t>
            </a:r>
          </a:p>
          <a:p>
            <a:pPr marL="571500" lvl="1" indent="0">
              <a:buNone/>
            </a:pPr>
            <a:endParaRPr lang="en-GB" sz="2200" dirty="0">
              <a:latin typeface="Arial" panose="020B0604020202020204" pitchFamily="34" charset="0"/>
              <a:cs typeface="Arial" panose="020B0604020202020204" pitchFamily="34" charset="0"/>
            </a:endParaRPr>
          </a:p>
          <a:p>
            <a:pPr lvl="1"/>
            <a:r>
              <a:rPr lang="en-US" sz="2200" dirty="0">
                <a:latin typeface="Arial" panose="020B0604020202020204" pitchFamily="34" charset="0"/>
                <a:cs typeface="Arial" panose="020B0604020202020204" pitchFamily="34" charset="0"/>
              </a:rPr>
              <a:t>Among survey respondents climate change, the impact of low traffic </a:t>
            </a:r>
            <a:r>
              <a:rPr lang="en-US" sz="2200" dirty="0" err="1">
                <a:latin typeface="Arial" panose="020B0604020202020204" pitchFamily="34" charset="0"/>
                <a:cs typeface="Arial" panose="020B0604020202020204" pitchFamily="34" charset="0"/>
              </a:rPr>
              <a:t>neighbourhoods</a:t>
            </a:r>
            <a:r>
              <a:rPr lang="en-US" sz="2200" dirty="0">
                <a:latin typeface="Arial" panose="020B0604020202020204" pitchFamily="34" charset="0"/>
                <a:cs typeface="Arial" panose="020B0604020202020204" pitchFamily="34" charset="0"/>
              </a:rPr>
              <a:t> and the quality of the environment were prominent concerns</a:t>
            </a:r>
            <a:r>
              <a:rPr lang="en-US" sz="2200" dirty="0" smtClean="0">
                <a:latin typeface="Arial" panose="020B0604020202020204" pitchFamily="34" charset="0"/>
                <a:cs typeface="Arial" panose="020B0604020202020204" pitchFamily="34" charset="0"/>
              </a:rPr>
              <a:t>.</a:t>
            </a:r>
          </a:p>
          <a:p>
            <a:pPr marL="571500" lvl="1" indent="0">
              <a:buNone/>
            </a:pPr>
            <a:endParaRPr lang="en-GB" sz="2200" dirty="0">
              <a:latin typeface="Arial" panose="020B0604020202020204" pitchFamily="34" charset="0"/>
              <a:cs typeface="Arial" panose="020B0604020202020204" pitchFamily="34" charset="0"/>
            </a:endParaRPr>
          </a:p>
          <a:p>
            <a:pPr lvl="1"/>
            <a:r>
              <a:rPr lang="en-US" sz="2200" dirty="0">
                <a:latin typeface="Arial" panose="020B0604020202020204" pitchFamily="34" charset="0"/>
                <a:cs typeface="Arial" panose="020B0604020202020204" pitchFamily="34" charset="0"/>
              </a:rPr>
              <a:t>Many ethnic minority community members feel economic inequality has increased over the pandemic and they are concerned this isn’t being </a:t>
            </a:r>
            <a:r>
              <a:rPr lang="en-US" sz="2200" dirty="0" err="1">
                <a:latin typeface="Arial" panose="020B0604020202020204" pitchFamily="34" charset="0"/>
                <a:cs typeface="Arial" panose="020B0604020202020204" pitchFamily="34" charset="0"/>
              </a:rPr>
              <a:t>recognised</a:t>
            </a:r>
            <a:r>
              <a:rPr lang="en-US" sz="2200" dirty="0">
                <a:latin typeface="Arial" panose="020B0604020202020204" pitchFamily="34" charset="0"/>
                <a:cs typeface="Arial" panose="020B0604020202020204" pitchFamily="34" charset="0"/>
              </a:rPr>
              <a:t> or addressed by government.</a:t>
            </a:r>
            <a:endParaRPr lang="en-GB" sz="22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821576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4140D57-B588-2045-BDFF-AB0C8C76FA2A}"/>
              </a:ext>
            </a:extLst>
          </p:cNvPr>
          <p:cNvSpPr>
            <a:spLocks noGrp="1"/>
          </p:cNvSpPr>
          <p:nvPr>
            <p:ph type="body" idx="1"/>
          </p:nvPr>
        </p:nvSpPr>
        <p:spPr/>
        <p:txBody>
          <a:bodyPr>
            <a:normAutofit/>
          </a:bodyPr>
          <a:lstStyle/>
          <a:p>
            <a:r>
              <a:rPr lang="en-US" dirty="0" smtClean="0"/>
              <a:t>Some further reflections</a:t>
            </a:r>
            <a:endParaRPr lang="en-US" dirty="0"/>
          </a:p>
        </p:txBody>
      </p:sp>
      <p:sp>
        <p:nvSpPr>
          <p:cNvPr id="3" name="Text Placeholder 2">
            <a:extLst>
              <a:ext uri="{FF2B5EF4-FFF2-40B4-BE49-F238E27FC236}">
                <a16:creationId xmlns:a16="http://schemas.microsoft.com/office/drawing/2014/main" id="{D5484514-775C-D244-A4DB-A680D82B02F2}"/>
              </a:ext>
            </a:extLst>
          </p:cNvPr>
          <p:cNvSpPr>
            <a:spLocks noGrp="1"/>
          </p:cNvSpPr>
          <p:nvPr>
            <p:ph type="body" idx="2"/>
          </p:nvPr>
        </p:nvSpPr>
        <p:spPr>
          <a:xfrm>
            <a:off x="515487" y="1372616"/>
            <a:ext cx="10988930" cy="5165836"/>
          </a:xfrm>
        </p:spPr>
        <p:txBody>
          <a:bodyPr>
            <a:normAutofit fontScale="47500" lnSpcReduction="20000"/>
          </a:bodyPr>
          <a:lstStyle/>
          <a:p>
            <a:pPr marL="95250" lvl="0" indent="0">
              <a:buNone/>
            </a:pPr>
            <a:r>
              <a:rPr lang="en-US" sz="3200" dirty="0">
                <a:latin typeface="Arial" panose="020B0604020202020204" pitchFamily="34" charset="0"/>
                <a:cs typeface="Arial" panose="020B0604020202020204" pitchFamily="34" charset="0"/>
              </a:rPr>
              <a:t>Digital </a:t>
            </a:r>
            <a:r>
              <a:rPr lang="en-US" sz="3200" dirty="0" smtClean="0">
                <a:latin typeface="Arial" panose="020B0604020202020204" pitchFamily="34" charset="0"/>
                <a:cs typeface="Arial" panose="020B0604020202020204" pitchFamily="34" charset="0"/>
              </a:rPr>
              <a:t>engagement only is </a:t>
            </a:r>
            <a:r>
              <a:rPr lang="en-US" sz="3200" dirty="0">
                <a:latin typeface="Arial" panose="020B0604020202020204" pitchFamily="34" charset="0"/>
                <a:cs typeface="Arial" panose="020B0604020202020204" pitchFamily="34" charset="0"/>
              </a:rPr>
              <a:t>alienating certain groups of people from participating in various council led community engagement approaches and our practices and planning should ensure that we use blended approaches to engagement. </a:t>
            </a:r>
            <a:endParaRPr lang="en-GB" sz="3200" dirty="0">
              <a:latin typeface="Arial" panose="020B0604020202020204" pitchFamily="34" charset="0"/>
              <a:cs typeface="Arial" panose="020B0604020202020204" pitchFamily="34" charset="0"/>
            </a:endParaRPr>
          </a:p>
          <a:p>
            <a:pPr marL="95250" lvl="0" indent="0">
              <a:buNone/>
            </a:pPr>
            <a:r>
              <a:rPr lang="en-US" sz="3200" dirty="0">
                <a:latin typeface="Arial" panose="020B0604020202020204" pitchFamily="34" charset="0"/>
                <a:cs typeface="Arial" panose="020B0604020202020204" pitchFamily="34" charset="0"/>
              </a:rPr>
              <a:t>There remains a trust gap and we need to work in ways that builds community cohesion even when the issue we are engaging on is divisive such as LTNs. </a:t>
            </a:r>
            <a:endParaRPr lang="en-GB" sz="3200" dirty="0">
              <a:latin typeface="Arial" panose="020B0604020202020204" pitchFamily="34" charset="0"/>
              <a:cs typeface="Arial" panose="020B0604020202020204" pitchFamily="34" charset="0"/>
            </a:endParaRPr>
          </a:p>
          <a:p>
            <a:pPr marL="95250" lvl="0" indent="0">
              <a:buNone/>
            </a:pPr>
            <a:r>
              <a:rPr lang="en-US" sz="3200" dirty="0">
                <a:latin typeface="Arial" panose="020B0604020202020204" pitchFamily="34" charset="0"/>
                <a:cs typeface="Arial" panose="020B0604020202020204" pitchFamily="34" charset="0"/>
              </a:rPr>
              <a:t>A ‘one size fits all’ approach doesn’t work with engaging hard to reach communities where high levels of mistrust exist and the council should continue to seek innovative and creative ways of engaging, and embedding successful models of practice to drive up both reach and participation levels.</a:t>
            </a:r>
            <a:endParaRPr lang="en-GB" sz="3200" dirty="0">
              <a:latin typeface="Arial" panose="020B0604020202020204" pitchFamily="34" charset="0"/>
              <a:cs typeface="Arial" panose="020B0604020202020204" pitchFamily="34" charset="0"/>
            </a:endParaRPr>
          </a:p>
          <a:p>
            <a:pPr marL="95250" lvl="0" indent="0">
              <a:buNone/>
            </a:pPr>
            <a:r>
              <a:rPr lang="en-US" sz="3200" dirty="0">
                <a:latin typeface="Arial" panose="020B0604020202020204" pitchFamily="34" charset="0"/>
                <a:cs typeface="Arial" panose="020B0604020202020204" pitchFamily="34" charset="0"/>
              </a:rPr>
              <a:t>In shaping how we engage with residents going forward we should acknowledge a significant minority of residents do not feel positive, many people remain fearful of COVID and its impact.</a:t>
            </a:r>
            <a:endParaRPr lang="en-GB" sz="3200" dirty="0">
              <a:latin typeface="Arial" panose="020B0604020202020204" pitchFamily="34" charset="0"/>
              <a:cs typeface="Arial" panose="020B0604020202020204" pitchFamily="34" charset="0"/>
            </a:endParaRPr>
          </a:p>
          <a:p>
            <a:pPr marL="95250" lvl="0" indent="0">
              <a:buNone/>
            </a:pPr>
            <a:r>
              <a:rPr lang="en-US" sz="3200" dirty="0">
                <a:latin typeface="Arial" panose="020B0604020202020204" pitchFamily="34" charset="0"/>
                <a:cs typeface="Arial" panose="020B0604020202020204" pitchFamily="34" charset="0"/>
              </a:rPr>
              <a:t>We can also see mixed attitudes around following guidelines leading to tension in the community and our approaches should be sensitive to these tensions. </a:t>
            </a:r>
            <a:endParaRPr lang="en-GB" sz="3200" dirty="0">
              <a:latin typeface="Arial" panose="020B0604020202020204" pitchFamily="34" charset="0"/>
              <a:cs typeface="Arial" panose="020B0604020202020204" pitchFamily="34" charset="0"/>
            </a:endParaRPr>
          </a:p>
          <a:p>
            <a:pPr marL="95250" lvl="0" indent="0">
              <a:buNone/>
            </a:pPr>
            <a:r>
              <a:rPr lang="en-US" sz="3200" dirty="0">
                <a:latin typeface="Arial" panose="020B0604020202020204" pitchFamily="34" charset="0"/>
                <a:cs typeface="Arial" panose="020B0604020202020204" pitchFamily="34" charset="0"/>
              </a:rPr>
              <a:t>Strong levels of community cohesion and sense of belonging is indicated in the responses and forms a sound basis for strengths based </a:t>
            </a:r>
            <a:r>
              <a:rPr lang="en-US" sz="3200" dirty="0" err="1">
                <a:latin typeface="Arial" panose="020B0604020202020204" pitchFamily="34" charset="0"/>
                <a:cs typeface="Arial" panose="020B0604020202020204" pitchFamily="34" charset="0"/>
              </a:rPr>
              <a:t>neighbourhood</a:t>
            </a:r>
            <a:r>
              <a:rPr lang="en-US" sz="3200" dirty="0">
                <a:latin typeface="Arial" panose="020B0604020202020204" pitchFamily="34" charset="0"/>
                <a:cs typeface="Arial" panose="020B0604020202020204" pitchFamily="34" charset="0"/>
              </a:rPr>
              <a:t> working.</a:t>
            </a:r>
            <a:endParaRPr lang="en-GB" sz="3200" dirty="0">
              <a:latin typeface="Arial" panose="020B0604020202020204" pitchFamily="34" charset="0"/>
              <a:cs typeface="Arial" panose="020B0604020202020204" pitchFamily="34" charset="0"/>
            </a:endParaRPr>
          </a:p>
          <a:p>
            <a:pPr marL="95250" indent="0">
              <a:buNone/>
            </a:pPr>
            <a:endParaRPr lang="en-GB" sz="1600" dirty="0">
              <a:latin typeface="Arial" panose="020B0604020202020204" pitchFamily="34" charset="0"/>
              <a:cs typeface="Arial" panose="020B0604020202020204" pitchFamily="34" charset="0"/>
            </a:endParaRPr>
          </a:p>
          <a:p>
            <a:pPr marL="95250" indent="0">
              <a:buNone/>
            </a:pPr>
            <a:endParaRPr lang="en-US" sz="1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4627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SIP">
  <a:themeElements>
    <a:clrScheme name="TSIP colours">
      <a:dk1>
        <a:srgbClr val="000000"/>
      </a:dk1>
      <a:lt1>
        <a:srgbClr val="FFFFFF"/>
      </a:lt1>
      <a:dk2>
        <a:srgbClr val="44546A"/>
      </a:dk2>
      <a:lt2>
        <a:srgbClr val="E7E6E6"/>
      </a:lt2>
      <a:accent1>
        <a:srgbClr val="F9BD93"/>
      </a:accent1>
      <a:accent2>
        <a:srgbClr val="F7B028"/>
      </a:accent2>
      <a:accent3>
        <a:srgbClr val="C66C24"/>
      </a:accent3>
      <a:accent4>
        <a:srgbClr val="8F185F"/>
      </a:accent4>
      <a:accent5>
        <a:srgbClr val="531138"/>
      </a:accent5>
      <a:accent6>
        <a:srgbClr val="125B56"/>
      </a:accent6>
      <a:hlink>
        <a:srgbClr val="1D3C38"/>
      </a:hlink>
      <a:folHlink>
        <a:srgbClr val="2E2E2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SIP" id="{50E9D91C-E8E1-3A47-A0CF-787EF5AF9118}" vid="{8C9EAB2C-7D69-5E4D-87C1-320A1A0D26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F34D1D1482EFF448744D17A1C168F45" ma:contentTypeVersion="8" ma:contentTypeDescription="Create a new document." ma:contentTypeScope="" ma:versionID="a5bf1782744455af1bd8b71d9a9d16b3">
  <xsd:schema xmlns:xsd="http://www.w3.org/2001/XMLSchema" xmlns:xs="http://www.w3.org/2001/XMLSchema" xmlns:p="http://schemas.microsoft.com/office/2006/metadata/properties" xmlns:ns3="8601f612-2f77-4b39-a66f-fcc445866c61" targetNamespace="http://schemas.microsoft.com/office/2006/metadata/properties" ma:root="true" ma:fieldsID="c06dc72310c6f9f52586107dc10d4d74" ns3:_="">
    <xsd:import namespace="8601f612-2f77-4b39-a66f-fcc445866c6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01f612-2f77-4b39-a66f-fcc445866c6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204914-EBC1-41AB-BDD3-C3F91042FAC6}">
  <ds:schemaRefs>
    <ds:schemaRef ds:uri="http://schemas.microsoft.com/sharepoint/v3/contenttype/forms"/>
  </ds:schemaRefs>
</ds:datastoreItem>
</file>

<file path=customXml/itemProps2.xml><?xml version="1.0" encoding="utf-8"?>
<ds:datastoreItem xmlns:ds="http://schemas.openxmlformats.org/officeDocument/2006/customXml" ds:itemID="{EF745F69-DBD0-4B6D-BB44-4C9A1159115E}">
  <ds:schemaRefs>
    <ds:schemaRef ds:uri="http://schemas.microsoft.com/office/2006/metadata/properties"/>
    <ds:schemaRef ds:uri="8601f612-2f77-4b39-a66f-fcc445866c6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CB5F362A-23B5-4A67-83E5-E4BF389C89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01f612-2f77-4b39-a66f-fcc445866c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22014</TotalTime>
  <Words>1176</Words>
  <Application>Microsoft Office PowerPoint</Application>
  <PresentationFormat>Widescreen</PresentationFormat>
  <Paragraphs>59</Paragraphs>
  <Slides>10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Dosis</vt:lpstr>
      <vt:lpstr>Georgia</vt:lpstr>
      <vt:lpstr>TSIP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Southwark Council: Let's Talk About Life After Covid</dc:title>
  <dc:creator>Georgina Hammerton</dc:creator>
  <cp:lastModifiedBy>Leech, Jessica</cp:lastModifiedBy>
  <cp:revision>281</cp:revision>
  <dcterms:created xsi:type="dcterms:W3CDTF">2021-09-13T19:00:39Z</dcterms:created>
  <dcterms:modified xsi:type="dcterms:W3CDTF">2021-12-07T15:53:10Z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0x0101007F34D1D1482EFF448744D17A1C168F45</vt:lpwstr>
  </property>
</Properties>
</file>